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4" r:id="rId2"/>
    <p:sldId id="294" r:id="rId3"/>
    <p:sldId id="257" r:id="rId4"/>
    <p:sldId id="258" r:id="rId5"/>
    <p:sldId id="277" r:id="rId6"/>
    <p:sldId id="280" r:id="rId7"/>
    <p:sldId id="285" r:id="rId8"/>
    <p:sldId id="295" r:id="rId9"/>
    <p:sldId id="267" r:id="rId10"/>
    <p:sldId id="287" r:id="rId11"/>
    <p:sldId id="288" r:id="rId12"/>
    <p:sldId id="289" r:id="rId13"/>
    <p:sldId id="290" r:id="rId14"/>
    <p:sldId id="291" r:id="rId15"/>
    <p:sldId id="292" r:id="rId16"/>
    <p:sldId id="282" r:id="rId17"/>
    <p:sldId id="283" r:id="rId18"/>
    <p:sldId id="270" r:id="rId19"/>
    <p:sldId id="278" r:id="rId20"/>
    <p:sldId id="296" r:id="rId21"/>
    <p:sldId id="293" r:id="rId22"/>
    <p:sldId id="281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4594C-9E59-4960-A82A-1920CB8D6AAC}" type="datetimeFigureOut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C40EC-D520-4F9F-9896-A65D5A9F32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09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7A957-4B8B-4427-BA93-2494ECCF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9BE36D-B311-45DC-958C-699475B5E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27B1C9-729A-4C44-B589-479CC7A7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7FE0-57A2-4B92-A55F-AE61F5AA44F9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8FA077-FBA9-4DEE-AAE2-CC423BB2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004477-9BBA-4576-BC0F-558335C2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152E67-FBB8-4F52-A79D-83956F8D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72506A-4C98-4188-A29B-6F87E2BAB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657463-C307-4398-BD4A-98F7F6E9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99E1-0EB1-4356-949A-1153FDB07550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8970E4-88DE-4561-920D-61B13E13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A2414B-116F-49CB-AA3B-0E370E5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7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CC41E52-7881-4A64-B71E-7A5413F25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BDE671-BB3A-4A4A-8910-175E83203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64B710-1479-4A51-9CA5-95798718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B04D-D253-4798-AD71-CF199CAD3A4E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C43577-5498-4219-8A28-F019FCF2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C9F725-D7EA-4836-B9D0-32C34E04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31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02E95-1341-4515-A3AD-8A471FD8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147378-6C8F-46D4-947D-C48A7AA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305B04-8E0F-4FFC-B5AA-A8BDC43E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E391-2508-4067-AEBB-B420CB8C7FFA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24FB10-D296-4786-A9B3-FEF2F77E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97967D-C12F-49B5-9E3D-120455E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17DC7-7E8C-409A-9823-9F2C5525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66D4A2-DEBB-4D52-87E8-14545048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F8153A-7288-4174-BEE1-AA1466DB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5843-018A-4288-9429-658A5119AB7E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5E99E-DE42-46C1-A019-620B660E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CC30C6-A548-4C53-B63A-34D9A302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4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A26DA-7F45-468B-862E-2ABBC963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684B60-C569-48B4-86E8-FB386F15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C82FE5-58EA-44A6-8C32-2BA66EC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DA7AA8-1350-482A-BFB7-CA2F5D44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F3D3-E1F1-48B2-9C66-6FFB191C4463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64EE0C-54B0-47BA-8B9D-6D84A7B3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5839B8-D9A9-45B5-9539-20BDED34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18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10DC9-2684-4D92-98A2-3D6D878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5E602E-9FB4-495D-B93C-6D42AA5C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96C2F3-AC34-49C7-92DC-5A65EF7A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41C98BC-D20E-4115-8280-F1957DC34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F1E031-C1B4-42F8-9E27-2D68074FB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290FBF-86B3-411E-B0E1-9922264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BF46-02EF-49AC-AB40-EB9F60392D27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21A937E-F771-44FE-82B9-50E722B8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CBFF5C-4947-4268-A5E7-84A39810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40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0FA374-CF63-402C-BA61-67F6AD38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413E2C-6267-4F28-B083-D2145C04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CECF-F2BB-44E4-B16B-474FB6A34967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F5DE08-6D79-426A-9714-DA312C54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91E48B-3571-43A6-A907-C223EB7F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C146234-AA8D-4A8D-8ED2-0800DA4A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9EB5-7153-4E92-8765-5EAB78C36834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A12116-C3E1-4F34-8091-BA4F23C4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EAB790-C388-4D2C-BE6D-376261EC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58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0D7B68-20DF-4FF0-8191-825FC26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B63F41-C18F-4753-93FA-0501EE07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934F66-AC86-4A05-98DB-F989FD319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5345A5-74B7-4A87-AC04-A4648F42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1327-98CA-41B4-AD7C-0A980976616A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F2D867-5E17-4A65-A66F-C4906F92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5F91084-7471-423D-8466-36138439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6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2D5820-3820-449A-B7FB-575A466E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BC17DA-4449-42A9-831A-D94129900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CAF234-7C10-41C0-8052-EF4BE5745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C148CE-1E3E-4C60-9624-3D933117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3B9E-C172-41DD-8583-395582350C3A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25B8C9-6289-428E-976C-17E1C8E7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48EFD-D810-4D80-84F9-8C56BE1C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65AD35-0C30-49CC-91CD-6C85EEF0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1755A7-BFBE-4A30-99D7-07BFC656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8F89D3-8633-49CE-A5AB-11F2DA609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B27F-28D4-47A7-990A-835F9E992AD0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167643-E0F3-4985-8E53-803BD0E4B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96B564-76A5-4BC5-9799-83E3FC6F7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4295-8365-46A9-AB0E-5589F55496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0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6956FB60-7322-4A7D-ACAA-93A91CDC9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28" y="3809081"/>
            <a:ext cx="8539572" cy="2451057"/>
          </a:xfrm>
        </p:spPr>
        <p:txBody>
          <a:bodyPr>
            <a:noAutofit/>
          </a:bodyPr>
          <a:lstStyle/>
          <a:p>
            <a:r>
              <a:rPr lang="zh-TW" altLang="en-US" sz="16300" b="1" dirty="0">
                <a:solidFill>
                  <a:srgbClr val="14DEF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輸出函數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718C15A-419D-4576-8CA4-E095BD3DADE7}"/>
              </a:ext>
            </a:extLst>
          </p:cNvPr>
          <p:cNvSpPr/>
          <p:nvPr/>
        </p:nvSpPr>
        <p:spPr>
          <a:xfrm>
            <a:off x="419224" y="274290"/>
            <a:ext cx="7134390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 /C++</a:t>
            </a:r>
            <a:endParaRPr lang="zh-TW" altLang="en-US" sz="199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55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4A7F792-06F4-4A1E-A69F-2077C14579B3}"/>
              </a:ext>
            </a:extLst>
          </p:cNvPr>
          <p:cNvSpPr txBox="1">
            <a:spLocks/>
          </p:cNvSpPr>
          <p:nvPr/>
        </p:nvSpPr>
        <p:spPr>
          <a:xfrm>
            <a:off x="544294" y="6752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52BE332-3BA4-477E-B1B9-846AD7726A2D}"/>
              </a:ext>
            </a:extLst>
          </p:cNvPr>
          <p:cNvSpPr txBox="1">
            <a:spLocks/>
          </p:cNvSpPr>
          <p:nvPr/>
        </p:nvSpPr>
        <p:spPr>
          <a:xfrm>
            <a:off x="544294" y="2206764"/>
            <a:ext cx="8363272" cy="24444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include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是隱含的意思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用到的輸出功能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被定義在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標準輸出入函式庫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必須將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隱含進來，寫法如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zh-TW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2597DA-AB74-468E-A507-DAF1ECBDE39B}"/>
              </a:ext>
            </a:extLst>
          </p:cNvPr>
          <p:cNvSpPr/>
          <p:nvPr/>
        </p:nvSpPr>
        <p:spPr>
          <a:xfrm>
            <a:off x="9046904" y="4588456"/>
            <a:ext cx="332148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main()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(“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你好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\n");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86F9B8-5C82-4365-B12D-BBD9DFCE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207B-8BCF-47DD-B29C-6414F31CE65A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2938E0-C1BB-45D7-91EE-3071ECB5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0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7AFC2F6-6557-42E7-B943-95F621C1F841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zh-TW" sz="2600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的函式庫範例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38CF92-3298-4DA5-9873-290972D5F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0" t="13341" r="31488" b="37742"/>
          <a:stretch/>
        </p:blipFill>
        <p:spPr>
          <a:xfrm>
            <a:off x="4038600" y="1752884"/>
            <a:ext cx="7188199" cy="3348842"/>
          </a:xfrm>
          <a:prstGeom prst="rect">
            <a:avLst/>
          </a:prstGeo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E6D029-0BBF-47B4-A0AD-A4AC48BF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86A2-043D-4FE5-B808-32F48E23E655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1A25F9-05D4-4E07-A281-91386851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0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5782F0-B6EA-4FDF-ABFF-11D426799BB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07DE42-25CA-4AD7-BC7C-7FA9A1BB9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2" t="14715" r="29913" b="19953"/>
          <a:stretch/>
        </p:blipFill>
        <p:spPr>
          <a:xfrm>
            <a:off x="2954720" y="1593668"/>
            <a:ext cx="7815268" cy="46546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75E80D-6DC9-4B32-BD6F-23524580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D01C-222A-4B9F-A6CF-BBF77D488AB7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E173D7-4CB7-4947-AFCD-8114890A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2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046B73-A49F-43B4-887F-5E6E23E00EF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00B0F0"/>
                </a:solidFill>
              </a:rPr>
              <a:t>int main()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5763FE-B398-41DB-831E-F78938419B5C}"/>
              </a:ext>
            </a:extLst>
          </p:cNvPr>
          <p:cNvSpPr txBox="1">
            <a:spLocks/>
          </p:cNvSpPr>
          <p:nvPr/>
        </p:nvSpPr>
        <p:spPr>
          <a:xfrm>
            <a:off x="357157" y="1643051"/>
            <a:ext cx="10485013" cy="38021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一個</a:t>
            </a:r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程式包含一個或以上的函式，所有程式開始於</a:t>
            </a:r>
            <a:r>
              <a:rPr lang="en-US" altLang="zh-TW" sz="3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main(</a:t>
            </a:r>
            <a:r>
              <a:rPr lang="zh-TW" altLang="en-US" sz="3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小跨號的出現，代表一個函數</a:t>
            </a:r>
          </a:p>
          <a:p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表示傳回一個整數值</a:t>
            </a:r>
          </a:p>
          <a:p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一個函數的程式碼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被一對大跨號</a:t>
            </a:r>
            <a:r>
              <a:rPr lang="en-US" altLang="zh-TW" sz="3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{  }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所包圍</a:t>
            </a:r>
          </a:p>
          <a:p>
            <a:r>
              <a:rPr lang="en-US" altLang="zh-TW" sz="3000" dirty="0">
                <a:latin typeface="微軟正黑體" pitchFamily="34" charset="-120"/>
                <a:ea typeface="微軟正黑體" pitchFamily="34" charset="-120"/>
              </a:rPr>
              <a:t>return 0;</a:t>
            </a:r>
            <a:br>
              <a:rPr lang="en-US" altLang="zh-TW" sz="3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一種返回程式的方法，也代表程式正確的結束並返回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6D518D-50EF-4E8F-A260-F9CBE6A5D4B7}"/>
              </a:ext>
            </a:extLst>
          </p:cNvPr>
          <p:cNvSpPr/>
          <p:nvPr/>
        </p:nvSpPr>
        <p:spPr>
          <a:xfrm>
            <a:off x="8513357" y="4654974"/>
            <a:ext cx="332148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main()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(“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你好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\n");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D8DD33-ADE2-45E6-AEC0-3D1ECE8D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D0F7-AC5C-4E28-8E3B-6D8D5DDF5168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43B9F7-6BC6-4EFB-A888-8C7270C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F1F8B-AB3F-4965-91C0-A5BDF51E018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printf</a:t>
            </a:r>
            <a:r>
              <a:rPr lang="en-US" altLang="zh-TW" dirty="0"/>
              <a:t>("</a:t>
            </a:r>
            <a:r>
              <a:rPr lang="en-US" altLang="zh-TW" dirty="0">
                <a:solidFill>
                  <a:srgbClr val="C00000"/>
                </a:solidFill>
              </a:rPr>
              <a:t>Hello, World!</a:t>
            </a:r>
            <a:r>
              <a:rPr lang="en-US" altLang="zh-TW" dirty="0">
                <a:solidFill>
                  <a:srgbClr val="00B050"/>
                </a:solidFill>
              </a:rPr>
              <a:t>\n</a:t>
            </a:r>
            <a:r>
              <a:rPr lang="en-US" altLang="zh-TW" dirty="0"/>
              <a:t>");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BCF91A-0C60-40C6-80FE-F42F81D042A8}"/>
              </a:ext>
            </a:extLst>
          </p:cNvPr>
          <p:cNvSpPr txBox="1">
            <a:spLocks/>
          </p:cNvSpPr>
          <p:nvPr/>
        </p:nvSpPr>
        <p:spPr>
          <a:xfrm>
            <a:off x="1475656" y="1988840"/>
            <a:ext cx="6804248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printf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 )</a:t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輸出函數，指示電腦去執行輸出指令</a:t>
            </a: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小跨號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雙引號內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的文字會被印出來</a:t>
            </a:r>
          </a:p>
          <a:p>
            <a:pPr lvl="1"/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Printf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(“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Hello, World!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”)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E833468-AEF7-40E2-A9D6-C1EBEC57B7BF}"/>
              </a:ext>
            </a:extLst>
          </p:cNvPr>
          <p:cNvSpPr/>
          <p:nvPr/>
        </p:nvSpPr>
        <p:spPr>
          <a:xfrm>
            <a:off x="8870514" y="5103674"/>
            <a:ext cx="332148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main()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(“Hello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World!\n");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EA4CC5-AE44-4882-B002-7C685103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6CE6-0682-4673-981C-C0FCE6FBF20C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02581B-9FB0-4E10-AFB6-21AAE763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1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4FA0D4-B051-41A6-9E06-C988DB4C101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是每一行指令的結束符號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0901D7-7165-4C52-B62B-57EDC27F0DB2}"/>
              </a:ext>
            </a:extLst>
          </p:cNvPr>
          <p:cNvSpPr txBox="1">
            <a:spLocks/>
          </p:cNvSpPr>
          <p:nvPr/>
        </p:nvSpPr>
        <p:spPr>
          <a:xfrm>
            <a:off x="365760" y="1674683"/>
            <a:ext cx="885698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每一個行（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statement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），以分號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;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作為結束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247194-7F6C-458E-8220-53120C21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14" r="52362" b="36360"/>
          <a:stretch/>
        </p:blipFill>
        <p:spPr>
          <a:xfrm>
            <a:off x="889872" y="3690907"/>
            <a:ext cx="7808760" cy="2579878"/>
          </a:xfrm>
          <a:prstGeom prst="rect">
            <a:avLst/>
          </a:prstGeom>
        </p:spPr>
      </p:pic>
      <p:sp>
        <p:nvSpPr>
          <p:cNvPr id="6" name="流程圖: 循序存取儲存裝置 5">
            <a:extLst>
              <a:ext uri="{FF2B5EF4-FFF2-40B4-BE49-F238E27FC236}">
                <a16:creationId xmlns:a16="http://schemas.microsoft.com/office/drawing/2014/main" id="{B89E8D30-1870-4621-9A49-B762F2480B4C}"/>
              </a:ext>
            </a:extLst>
          </p:cNvPr>
          <p:cNvSpPr/>
          <p:nvPr/>
        </p:nvSpPr>
        <p:spPr>
          <a:xfrm flipV="1">
            <a:off x="457200" y="3213462"/>
            <a:ext cx="9679394" cy="3401773"/>
          </a:xfrm>
          <a:prstGeom prst="flowChartMagneticTap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60CCEAD-6AF0-434E-A4C7-21DCD1062C0E}"/>
              </a:ext>
            </a:extLst>
          </p:cNvPr>
          <p:cNvSpPr txBox="1"/>
          <p:nvPr/>
        </p:nvSpPr>
        <p:spPr>
          <a:xfrm>
            <a:off x="10352893" y="3105834"/>
            <a:ext cx="1637211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沒有結束符號，</a:t>
            </a:r>
            <a:b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是犯了語法錯誤，編譯不了的。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908003-E5F3-469F-88F7-D5EBE45E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329-28A9-48BD-B329-A6D3BB135977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597F98C-A759-4EE2-81E4-BAA92B19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2C068-0961-4CD4-A316-8E8F3087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語法與語意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9C89F9-26EB-4238-9740-D08F9557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如果犯了語法上的錯誤，將會無法編譯成功，而且在編譯的過程會提示語法上的錯誤。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而語意的錯誤，編譯器就無法辨識出來，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例如，輸出的結果與問題的需求是不同，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你好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寫成</a:t>
            </a:r>
            <a:r>
              <a:rPr lang="zh-TW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你不好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，就是語意上的問題，這些問題只能靠程式設計師小心偵錯。</a:t>
            </a:r>
          </a:p>
          <a:p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294482-6C72-49B8-9840-70AEA2D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3B24-A6D7-4651-A041-46C42348D08D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97B4BE-20ED-409C-B795-2759E5C4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6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2C068-0961-4CD4-A316-8E8F3087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編譯器與編譯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9C89F9-26EB-4238-9740-D08F955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2130425"/>
            <a:ext cx="10515599" cy="1497678"/>
          </a:xfrm>
        </p:spPr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簡單的說編譯器，就是將人類懂的語言翻譯成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懂的語言，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DICE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裡頭藏有一個翻譯官，按下執行就可以執行編譯的工作。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9AFC59-61D3-4B10-B8D1-195D485F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39" y="3942534"/>
            <a:ext cx="6048375" cy="232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1A347A-86E1-4753-9C28-803F2868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4EAC-F738-415F-8683-30F08A925A38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1BC962-9DBB-4E7C-95F3-27274F10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9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C403C-0526-42FF-81B8-198269B3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879" y="2686050"/>
            <a:ext cx="6867046" cy="197237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延伸的概念</a:t>
            </a:r>
            <a:r>
              <a:rPr lang="en-US" altLang="zh-TW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br>
              <a:rPr lang="en-US" altLang="zh-TW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6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的格式問題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F4490C-6AAA-41C6-8D77-CAD7192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E8004-983A-4B4B-B87F-0E3D3F315C45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060A8F-A723-497A-A7BE-25403DF7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00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C403C-0526-42FF-81B8-198269B3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註解的用法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125ABF-D5B2-48EC-8875-60C9606F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37" y="3183551"/>
            <a:ext cx="5499557" cy="170572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 main()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("Hello, World!\n");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/*</a:t>
            </a:r>
            <a:r>
              <a:rPr lang="en-US" altLang="zh-TW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()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是输出函数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2807BC6-C3E5-48B6-BCAB-562B63158BE7}"/>
              </a:ext>
            </a:extLst>
          </p:cNvPr>
          <p:cNvSpPr txBox="1">
            <a:spLocks/>
          </p:cNvSpPr>
          <p:nvPr/>
        </p:nvSpPr>
        <p:spPr>
          <a:xfrm>
            <a:off x="2229679" y="1584257"/>
            <a:ext cx="7732642" cy="1402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93716C-C8FF-4937-897A-8A41D97C02D3}"/>
              </a:ext>
            </a:extLst>
          </p:cNvPr>
          <p:cNvSpPr txBox="1"/>
          <p:nvPr/>
        </p:nvSpPr>
        <p:spPr>
          <a:xfrm>
            <a:off x="2577737" y="1985554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/*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寫在這裡的文字，是給人看的。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/>
              <a:t>*/</a:t>
            </a:r>
          </a:p>
          <a:p>
            <a:r>
              <a:rPr lang="en-US" altLang="zh-TW" dirty="0"/>
              <a:t>/*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就是註解的意思</a:t>
            </a:r>
            <a:r>
              <a:rPr lang="en-US" altLang="zh-TW" dirty="0"/>
              <a:t>*/</a:t>
            </a:r>
            <a:endParaRPr lang="zh-TW" alt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3FF8D45-2F9D-48ED-A318-3E443666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6C1A-4A38-431D-A377-9BE692EEA1AA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7ECD7E-A97F-40DA-A79E-0C2C63E6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2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9A591-D7D0-48AD-AFF5-26EEDEC7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700" y="2165350"/>
            <a:ext cx="4200525" cy="2149475"/>
          </a:xfrm>
        </p:spPr>
        <p:txBody>
          <a:bodyPr>
            <a:normAutofit/>
          </a:bodyPr>
          <a:lstStyle/>
          <a:p>
            <a:r>
              <a:rPr lang="zh-TW" altLang="en-US" sz="13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B2B1D2-5671-439A-90AD-85B903AF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0612-66DE-4C0C-B1E3-D40BFEBEA0E7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17CEF5-937C-48C7-984B-7A542C46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16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C403C-0526-42FF-81B8-198269B3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換行的用法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125ABF-D5B2-48EC-8875-60C9606F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575" y="2782957"/>
            <a:ext cx="7732642" cy="170572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當印出兩個句子以上，會使用換行指令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("Hello, World!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\n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");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\n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，表示換行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E3EA05-2332-4C73-9A30-449E9CB8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827-582E-4898-B3A9-BFBFA7B21B3B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8EB04FD-7B26-4E66-B891-3E82C13C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D641780-E0FD-4CF7-8A1D-1A5ABA8B8F80}"/>
              </a:ext>
            </a:extLst>
          </p:cNvPr>
          <p:cNvSpPr txBox="1">
            <a:spLocks/>
          </p:cNvSpPr>
          <p:nvPr/>
        </p:nvSpPr>
        <p:spPr>
          <a:xfrm>
            <a:off x="523875" y="10001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一些脫序字元的用法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ACBA7FE-F394-4ECE-9C7A-4C0468E58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35323"/>
              </p:ext>
            </p:extLst>
          </p:nvPr>
        </p:nvGraphicFramePr>
        <p:xfrm>
          <a:off x="2376462" y="2143113"/>
          <a:ext cx="719140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脫序字元的程序</a:t>
                      </a:r>
                    </a:p>
                    <a:p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描述</a:t>
                      </a:r>
                    </a:p>
                    <a:p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\n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baseline="0" dirty="0">
                          <a:latin typeface="微軟正黑體" pitchFamily="34" charset="-120"/>
                          <a:ea typeface="微軟正黑體" pitchFamily="34" charset="-120"/>
                        </a:rPr>
                        <a:t>換行	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\t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水平平移一個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tab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鍵距離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\a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發出警示值聲音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\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\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印斜線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\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\</a:t>
                      </a:r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”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印雙引號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”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10ABE3-35B7-4837-8EE6-62F890D2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1339A-C359-40DC-86A1-27D544E94F4E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E047211-4E20-49A0-B85D-4153E2BD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33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CC403C-0526-42FF-81B8-198269B3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4600" kern="12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空白並不是代表沒有，大小寫是有區別的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125ABF-D5B2-48EC-8875-60C9606F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先暫且將它視為注意事項，小心進行，詳細說明在字元數字本一家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D0AF0441-FF97-4051-AD6D-92622396C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2" y="2509911"/>
            <a:ext cx="6862896" cy="399763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B493A6-7D6C-48B1-AAB7-4DFE71A1D0BE}"/>
              </a:ext>
            </a:extLst>
          </p:cNvPr>
          <p:cNvSpPr/>
          <p:nvPr/>
        </p:nvSpPr>
        <p:spPr>
          <a:xfrm>
            <a:off x="2723535" y="3156155"/>
            <a:ext cx="6705600" cy="27284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6F2859-0EB5-41F5-8CAA-0A043336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BE1-19A3-478D-9463-1D2D762FFB4B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2FE1AF-87AD-480D-AAB7-1904784D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4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D86D5-F036-4F4A-8996-63CD95BE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15" y="2103437"/>
            <a:ext cx="11156244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電腦是被製造出來幫忙人類的工具，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讓電腦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把它所知道的東西告訴我們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是非常重要的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0650DA-DDE5-4795-9A89-966C8454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2" y="4185822"/>
            <a:ext cx="2514600" cy="1819275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5994A4-18FF-46E8-9268-FF0D03A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E26A-C237-4255-A33B-7B14ABC817D2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3E5A40-4897-4493-ADD4-7305D898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810BD-C966-4A25-A739-698E2E9D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電腦把它想說的告訴我們，至少有以下兩種方法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7EC02B-DDDF-4770-BE56-520932462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讓電腦用喇叭發出聲音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99B9300-CF16-490F-9083-39BD9FDCE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用螢幕輸出文字</a:t>
            </a:r>
          </a:p>
        </p:txBody>
      </p:sp>
      <p:pic>
        <p:nvPicPr>
          <p:cNvPr id="9" name="內容版面配置區 8" descr="一張含有 標誌, 室外, 街道 的圖片&#10;&#10;產生非常高可信度的描述">
            <a:extLst>
              <a:ext uri="{FF2B5EF4-FFF2-40B4-BE49-F238E27FC236}">
                <a16:creationId xmlns:a16="http://schemas.microsoft.com/office/drawing/2014/main" id="{765E0875-3F10-4251-A044-CC8CAC0830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3" y="2928408"/>
            <a:ext cx="3817642" cy="3684588"/>
          </a:xfrm>
        </p:spPr>
      </p:pic>
      <p:pic>
        <p:nvPicPr>
          <p:cNvPr id="11" name="圖形 10" descr="螢幕">
            <a:extLst>
              <a:ext uri="{FF2B5EF4-FFF2-40B4-BE49-F238E27FC236}">
                <a16:creationId xmlns:a16="http://schemas.microsoft.com/office/drawing/2014/main" id="{2901BE4A-71B8-4BD4-861C-57A146661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7511" y="3006726"/>
            <a:ext cx="3307644" cy="3307644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5ED779-E164-493B-8029-844DCB405FA5}"/>
              </a:ext>
            </a:extLst>
          </p:cNvPr>
          <p:cNvSpPr txBox="1"/>
          <p:nvPr/>
        </p:nvSpPr>
        <p:spPr>
          <a:xfrm>
            <a:off x="7591778" y="3962400"/>
            <a:ext cx="14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Hello, World!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50C5E3-3F43-48CE-95BA-772BD58C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BB72-A3D1-4AF8-B048-8C71A56A8728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64E9D-2378-47BB-AD2F-3DF85179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4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1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物件 的圖片&#10;&#10;描述是以高可信度產生">
            <a:extLst>
              <a:ext uri="{FF2B5EF4-FFF2-40B4-BE49-F238E27FC236}">
                <a16:creationId xmlns:a16="http://schemas.microsoft.com/office/drawing/2014/main" id="{1B5F7605-9B00-4326-8A30-30BB64D8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118500"/>
            <a:ext cx="8881241" cy="650551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6D12E9-4618-4394-A85D-C10E910B2651}"/>
              </a:ext>
            </a:extLst>
          </p:cNvPr>
          <p:cNvSpPr txBox="1"/>
          <p:nvPr/>
        </p:nvSpPr>
        <p:spPr>
          <a:xfrm>
            <a:off x="2963917" y="2017986"/>
            <a:ext cx="3019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請電腦印出，</a:t>
            </a:r>
            <a:endParaRPr lang="en-US" altLang="zh-TW" sz="3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Hello, World!</a:t>
            </a:r>
            <a:endParaRPr lang="zh-TW" altLang="en-US" sz="3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4">
            <a:extLst>
              <a:ext uri="{FF2B5EF4-FFF2-40B4-BE49-F238E27FC236}">
                <a16:creationId xmlns:a16="http://schemas.microsoft.com/office/drawing/2014/main" id="{6006CA10-8FE8-462D-8201-E81EDBA43254}"/>
              </a:ext>
            </a:extLst>
          </p:cNvPr>
          <p:cNvSpPr txBox="1">
            <a:spLocks/>
          </p:cNvSpPr>
          <p:nvPr/>
        </p:nvSpPr>
        <p:spPr>
          <a:xfrm>
            <a:off x="7229475" y="6348413"/>
            <a:ext cx="2876550" cy="509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用螢幕輸出文字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5D4587A-16E8-4653-B1FA-F8DB7DDA019C}"/>
              </a:ext>
            </a:extLst>
          </p:cNvPr>
          <p:cNvSpPr txBox="1"/>
          <p:nvPr/>
        </p:nvSpPr>
        <p:spPr>
          <a:xfrm>
            <a:off x="6270171" y="46329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20CE1A-F794-4AE9-9D4F-D71DABF5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8AE0-8A70-465A-B3E7-EECDF7015635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60CFBEC-7E6E-4744-A871-35D702C7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4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85C7CE-6CCD-4DA9-BDE8-56C0EEA2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10" y="391514"/>
            <a:ext cx="624018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先在編輯器上面給一個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樣式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EB1E2B8-245D-4BA7-BF69-89AAB74C111E}"/>
              </a:ext>
            </a:extLst>
          </p:cNvPr>
          <p:cNvSpPr/>
          <p:nvPr/>
        </p:nvSpPr>
        <p:spPr>
          <a:xfrm>
            <a:off x="3048000" y="22748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/>
              <a:t>#include &lt;</a:t>
            </a:r>
            <a:r>
              <a:rPr lang="en-US" altLang="zh-TW" sz="3200" dirty="0" err="1"/>
              <a:t>stdio.h</a:t>
            </a:r>
            <a:r>
              <a:rPr lang="en-US" altLang="zh-TW" sz="3200" dirty="0"/>
              <a:t>&gt;</a:t>
            </a:r>
          </a:p>
          <a:p>
            <a:r>
              <a:rPr lang="en-US" altLang="zh-TW" sz="3200" dirty="0" err="1"/>
              <a:t>int</a:t>
            </a:r>
            <a:r>
              <a:rPr lang="en-US" altLang="zh-TW" sz="3200" dirty="0"/>
              <a:t> main()</a:t>
            </a:r>
          </a:p>
          <a:p>
            <a:r>
              <a:rPr lang="en-US" altLang="zh-TW" sz="3200" dirty="0"/>
              <a:t>{</a:t>
            </a:r>
          </a:p>
          <a:p>
            <a:r>
              <a:rPr lang="en-US" altLang="zh-TW" sz="3200" dirty="0"/>
              <a:t>    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程式碼寫在這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r>
              <a:rPr lang="en-US" altLang="zh-TW" sz="3200" dirty="0"/>
              <a:t>    return 0;</a:t>
            </a:r>
          </a:p>
          <a:p>
            <a:r>
              <a:rPr lang="en-US" altLang="zh-TW" sz="3200" dirty="0"/>
              <a:t>}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B7420B-1E43-4570-A339-D0A652D2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94F22-5FC0-48AC-8838-BC02F9C76CA3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778065-9F5F-453D-88DC-A8D185F1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6</a:t>
            </a:fld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C3CA3EA-352A-4E82-AF0E-A1B3D6744190}"/>
              </a:ext>
            </a:extLst>
          </p:cNvPr>
          <p:cNvSpPr txBox="1">
            <a:spLocks/>
          </p:cNvSpPr>
          <p:nvPr/>
        </p:nvSpPr>
        <p:spPr>
          <a:xfrm>
            <a:off x="441284" y="599801"/>
            <a:ext cx="6483392" cy="102990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在螢幕上印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Hello,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World!</a:t>
            </a:r>
            <a:endParaRPr lang="zh-TW" altLang="en-US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A29B467-00A8-4FC5-95CB-5D1A243DEA2F}"/>
              </a:ext>
            </a:extLst>
          </p:cNvPr>
          <p:cNvSpPr txBox="1">
            <a:spLocks/>
          </p:cNvSpPr>
          <p:nvPr/>
        </p:nvSpPr>
        <p:spPr>
          <a:xfrm>
            <a:off x="2267880" y="2321092"/>
            <a:ext cx="5626968" cy="33307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 main()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3200" dirty="0" err="1">
                <a:solidFill>
                  <a:srgbClr val="C00000"/>
                </a:solidFill>
              </a:rPr>
              <a:t>printf</a:t>
            </a:r>
            <a:r>
              <a:rPr lang="en-US" altLang="zh-TW" sz="3200" dirty="0">
                <a:solidFill>
                  <a:srgbClr val="C00000"/>
                </a:solidFill>
              </a:rPr>
              <a:t>("Hello, World!\n");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流程圖: 循序存取儲存裝置 6">
            <a:extLst>
              <a:ext uri="{FF2B5EF4-FFF2-40B4-BE49-F238E27FC236}">
                <a16:creationId xmlns:a16="http://schemas.microsoft.com/office/drawing/2014/main" id="{4FE12134-FDB1-4EE1-89C7-0C77C93C6B88}"/>
              </a:ext>
            </a:extLst>
          </p:cNvPr>
          <p:cNvSpPr/>
          <p:nvPr/>
        </p:nvSpPr>
        <p:spPr>
          <a:xfrm flipH="1">
            <a:off x="7419703" y="2131422"/>
            <a:ext cx="2377441" cy="2185851"/>
          </a:xfrm>
          <a:prstGeom prst="flowChartMagneticTap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3F36EC-38B2-420D-974D-59A55C935057}"/>
              </a:ext>
            </a:extLst>
          </p:cNvPr>
          <p:cNvSpPr txBox="1"/>
          <p:nvPr/>
        </p:nvSpPr>
        <p:spPr>
          <a:xfrm>
            <a:off x="7527838" y="2979559"/>
            <a:ext cx="224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將印出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Hello, world!</a:t>
            </a:r>
            <a:br>
              <a:rPr lang="en-US" altLang="zh-TW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的程式碼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寫在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</a:t>
            </a: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3803685-C0BE-4784-B5F6-E9C716D9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2D1A-6AAD-4DCC-BDBB-424A2614BA25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A5F20D0-8735-4254-A9DD-AB78AE7B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6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9A591-D7D0-48AD-AFF5-26EEDEC7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0" y="2546350"/>
            <a:ext cx="7715250" cy="2149475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chemeClr val="bg1">
                    <a:lumMod val="8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程式碼的意義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611175-C533-4F4D-B526-06B10B99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3581-211A-49CC-8639-A8D8A91991A1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A465AE-C209-4104-A2B8-878B8872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97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0FB46-06F6-4718-94F6-0B00E29D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需要一個樣式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63BC2-63E3-417A-A43B-02B9CFB0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844"/>
            <a:ext cx="6720840" cy="2840320"/>
          </a:xfrm>
        </p:spPr>
        <p:txBody>
          <a:bodyPr/>
          <a:lstStyle/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Hello, World!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”);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只有這樣寫是印不出來的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語言都需要如右圖黑字的樣式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所有類似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的句子，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都要寫在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{}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裡才有效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2EA086-AE65-45C2-9739-AB3336159F41}"/>
              </a:ext>
            </a:extLst>
          </p:cNvPr>
          <p:cNvSpPr/>
          <p:nvPr/>
        </p:nvSpPr>
        <p:spPr>
          <a:xfrm>
            <a:off x="8258826" y="2036844"/>
            <a:ext cx="3321486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#include &lt;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stdio.h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main()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printf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(“Hello, World!\n");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return 0;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106DE8-6139-42C9-9A9A-FEA22E4E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ACF2-82E0-48DC-9ED5-4F43298D6B12}" type="datetime1">
              <a:rPr lang="zh-TW" altLang="en-US" smtClean="0"/>
              <a:t>2019/4/19</a:t>
            </a:fld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B02799-66E3-4A7F-BCDB-68312857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4295-8365-46A9-AB0E-5589F55496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9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632</Words>
  <Application>Microsoft Office PowerPoint</Application>
  <PresentationFormat>寬螢幕</PresentationFormat>
  <Paragraphs>154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Arial</vt:lpstr>
      <vt:lpstr>Calibri</vt:lpstr>
      <vt:lpstr>Calibri Light</vt:lpstr>
      <vt:lpstr>Office 佈景主題</vt:lpstr>
      <vt:lpstr>輸出函數</vt:lpstr>
      <vt:lpstr>概念</vt:lpstr>
      <vt:lpstr>電腦是被製造出來幫忙人類的工具， 讓電腦把它所知道的東西告訴我們是非常重要的</vt:lpstr>
      <vt:lpstr>電腦把它想說的告訴我們，至少有以下兩種方法</vt:lpstr>
      <vt:lpstr>PowerPoint 簡報</vt:lpstr>
      <vt:lpstr>先在編輯器上面給一個樣式</vt:lpstr>
      <vt:lpstr>PowerPoint 簡報</vt:lpstr>
      <vt:lpstr>程式碼的意義</vt:lpstr>
      <vt:lpstr>需要一個樣式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語法與語意</vt:lpstr>
      <vt:lpstr>編譯器與編譯</vt:lpstr>
      <vt:lpstr>延伸的概念- printf(  )的格式問題</vt:lpstr>
      <vt:lpstr>註解的用法</vt:lpstr>
      <vt:lpstr>換行的用法</vt:lpstr>
      <vt:lpstr>PowerPoint 簡報</vt:lpstr>
      <vt:lpstr>空白並不是代表沒有，大小寫是有區別的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輸出函數</dc:title>
  <dc:creator>靜怡 楊</dc:creator>
  <cp:lastModifiedBy>靜怡 楊</cp:lastModifiedBy>
  <cp:revision>10</cp:revision>
  <dcterms:created xsi:type="dcterms:W3CDTF">2019-02-19T06:58:50Z</dcterms:created>
  <dcterms:modified xsi:type="dcterms:W3CDTF">2019-04-19T08:56:14Z</dcterms:modified>
</cp:coreProperties>
</file>