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sldIdLst>
    <p:sldId id="326" r:id="rId2"/>
    <p:sldId id="271" r:id="rId3"/>
    <p:sldId id="289" r:id="rId4"/>
    <p:sldId id="284" r:id="rId5"/>
    <p:sldId id="277" r:id="rId6"/>
    <p:sldId id="282" r:id="rId7"/>
    <p:sldId id="286" r:id="rId8"/>
    <p:sldId id="287" r:id="rId9"/>
    <p:sldId id="280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304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70E4"/>
    <a:srgbClr val="8AB833"/>
    <a:srgbClr val="919899"/>
    <a:srgbClr val="BFC1C2"/>
    <a:srgbClr val="C0E6E6"/>
    <a:srgbClr val="C0E6CC"/>
    <a:srgbClr val="C0D9C0"/>
    <a:srgbClr val="D9F3C0"/>
    <a:srgbClr val="F3C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64" d="100"/>
          <a:sy n="64" d="100"/>
        </p:scale>
        <p:origin x="640" y="44"/>
      </p:cViewPr>
      <p:guideLst>
        <p:guide pos="3840"/>
        <p:guide orient="horz" pos="30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2021/7/12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6198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2021/7/12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545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2021/7/12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6274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2021/7/12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7539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2021/7/12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849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2021/7/12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5025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2021/7/12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337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2021/7/12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7097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2021/7/12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367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D56CA4D-78B2-489B-8775-FBADBAFDC01F}" type="datetimeFigureOut">
              <a:rPr lang="zh-TW" altLang="en-US" smtClean="0"/>
              <a:t>2021/7/12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466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2021/7/12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7163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D56CA4D-78B2-489B-8775-FBADBAFDC01F}" type="datetimeFigureOut">
              <a:rPr lang="zh-TW" altLang="en-US" smtClean="0"/>
              <a:t>2021/7/12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514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拱形 1">
            <a:extLst>
              <a:ext uri="{FF2B5EF4-FFF2-40B4-BE49-F238E27FC236}">
                <a16:creationId xmlns:a16="http://schemas.microsoft.com/office/drawing/2014/main" id="{CCCBDF16-C123-4C25-AF22-00D43FBC89E1}"/>
              </a:ext>
            </a:extLst>
          </p:cNvPr>
          <p:cNvSpPr/>
          <p:nvPr/>
        </p:nvSpPr>
        <p:spPr>
          <a:xfrm rot="15647532">
            <a:off x="565846" y="2369002"/>
            <a:ext cx="3640813" cy="4022584"/>
          </a:xfrm>
          <a:prstGeom prst="blockArc">
            <a:avLst>
              <a:gd name="adj1" fmla="val 10424174"/>
              <a:gd name="adj2" fmla="val 166749"/>
              <a:gd name="adj3" fmla="val 26966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549E39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C10FA0D-25D3-4643-998A-A27A35915DAA}"/>
              </a:ext>
            </a:extLst>
          </p:cNvPr>
          <p:cNvSpPr txBox="1"/>
          <p:nvPr/>
        </p:nvSpPr>
        <p:spPr>
          <a:xfrm>
            <a:off x="4928642" y="2512398"/>
            <a:ext cx="666827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巢狀比較</a:t>
            </a:r>
            <a:endParaRPr kumimoji="0" lang="zh-TW" altLang="en-US" sz="7200" b="0" i="0" u="none" strike="noStrike" kern="1200" cap="none" spc="0" normalizeH="0" baseline="0" noProof="0" dirty="0">
              <a:ln>
                <a:noFill/>
              </a:ln>
              <a:solidFill>
                <a:srgbClr val="549E39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十字形 8">
            <a:extLst>
              <a:ext uri="{FF2B5EF4-FFF2-40B4-BE49-F238E27FC236}">
                <a16:creationId xmlns:a16="http://schemas.microsoft.com/office/drawing/2014/main" id="{36447B5F-78BA-41D1-BE7B-5A1E521D7F23}"/>
              </a:ext>
            </a:extLst>
          </p:cNvPr>
          <p:cNvSpPr/>
          <p:nvPr/>
        </p:nvSpPr>
        <p:spPr>
          <a:xfrm>
            <a:off x="2386252" y="3712727"/>
            <a:ext cx="1208314" cy="1200329"/>
          </a:xfrm>
          <a:prstGeom prst="plus">
            <a:avLst>
              <a:gd name="adj" fmla="val 39510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0" name="十字形 9">
            <a:extLst>
              <a:ext uri="{FF2B5EF4-FFF2-40B4-BE49-F238E27FC236}">
                <a16:creationId xmlns:a16="http://schemas.microsoft.com/office/drawing/2014/main" id="{AA0B64D9-7791-478E-96B4-BA7D47160F82}"/>
              </a:ext>
            </a:extLst>
          </p:cNvPr>
          <p:cNvSpPr/>
          <p:nvPr/>
        </p:nvSpPr>
        <p:spPr>
          <a:xfrm>
            <a:off x="3930113" y="3712726"/>
            <a:ext cx="1208314" cy="1200329"/>
          </a:xfrm>
          <a:prstGeom prst="plus">
            <a:avLst>
              <a:gd name="adj" fmla="val 39510"/>
            </a:avLst>
          </a:prstGeom>
          <a:solidFill>
            <a:srgbClr val="1B7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6618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8535" y="489567"/>
            <a:ext cx="5599620" cy="5878866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4849505" y="2205520"/>
            <a:ext cx="24929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>
                <a:solidFill>
                  <a:schemeClr val="bg1">
                    <a:lumMod val="8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比較裡面，</a:t>
            </a:r>
          </a:p>
          <a:p>
            <a:r>
              <a:rPr lang="zh-TW" altLang="en-US" sz="3600" dirty="0">
                <a:solidFill>
                  <a:schemeClr val="bg1">
                    <a:lumMod val="8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還有比較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5284073" y="5012889"/>
            <a:ext cx="16238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rgbClr val="919899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稱為</a:t>
            </a:r>
            <a:r>
              <a:rPr lang="zh-TW" altLang="en-US" sz="28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嵌套</a:t>
            </a:r>
          </a:p>
        </p:txBody>
      </p:sp>
      <p:pic>
        <p:nvPicPr>
          <p:cNvPr id="7" name="圖片 6" descr="v9.png">
            <a:extLst>
              <a:ext uri="{FF2B5EF4-FFF2-40B4-BE49-F238E27FC236}">
                <a16:creationId xmlns:a16="http://schemas.microsoft.com/office/drawing/2014/main" id="{117579BF-0B65-44BD-AAD6-87197D833F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 txBox="1"/>
          <p:nvPr/>
        </p:nvSpPr>
        <p:spPr>
          <a:xfrm>
            <a:off x="1163190" y="925272"/>
            <a:ext cx="7916951" cy="7582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巢狀比較的示意圖</a:t>
            </a:r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B07E6E76-F621-42F5-B141-62369678B508}"/>
              </a:ext>
            </a:extLst>
          </p:cNvPr>
          <p:cNvGrpSpPr/>
          <p:nvPr/>
        </p:nvGrpSpPr>
        <p:grpSpPr>
          <a:xfrm>
            <a:off x="3286760" y="1889088"/>
            <a:ext cx="5618480" cy="4511712"/>
            <a:chOff x="3650724" y="675660"/>
            <a:chExt cx="7214064" cy="5506680"/>
          </a:xfrm>
        </p:grpSpPr>
        <p:pic>
          <p:nvPicPr>
            <p:cNvPr id="2" name="圖片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720265" y="675660"/>
              <a:ext cx="7074982" cy="5506680"/>
            </a:xfrm>
            <a:prstGeom prst="rect">
              <a:avLst/>
            </a:prstGeom>
          </p:spPr>
        </p:pic>
        <p:sp>
          <p:nvSpPr>
            <p:cNvPr id="4" name="文字方塊 3">
              <a:extLst>
                <a:ext uri="{FF2B5EF4-FFF2-40B4-BE49-F238E27FC236}">
                  <a16:creationId xmlns:a16="http://schemas.microsoft.com/office/drawing/2014/main" id="{553AB627-F267-4EA2-8908-94EC0F5BEED3}"/>
                </a:ext>
              </a:extLst>
            </p:cNvPr>
            <p:cNvSpPr txBox="1"/>
            <p:nvPr/>
          </p:nvSpPr>
          <p:spPr>
            <a:xfrm>
              <a:off x="4900473" y="2914843"/>
              <a:ext cx="112746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1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條件表達式</a:t>
              </a:r>
            </a:p>
          </p:txBody>
        </p:sp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02487A58-F26F-462F-92EF-4B585E2F792A}"/>
                </a:ext>
              </a:extLst>
            </p:cNvPr>
            <p:cNvSpPr txBox="1"/>
            <p:nvPr/>
          </p:nvSpPr>
          <p:spPr>
            <a:xfrm>
              <a:off x="6694023" y="1744470"/>
              <a:ext cx="112746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1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條件表達式</a:t>
              </a:r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ACA062AE-8C21-4444-BFF2-230EE4101355}"/>
                </a:ext>
              </a:extLst>
            </p:cNvPr>
            <p:cNvSpPr txBox="1"/>
            <p:nvPr/>
          </p:nvSpPr>
          <p:spPr>
            <a:xfrm>
              <a:off x="8497409" y="2914843"/>
              <a:ext cx="112746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1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條件表達式</a:t>
              </a:r>
            </a:p>
          </p:txBody>
        </p:sp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C8014FE2-AA1B-4D6D-AE4C-8C879DC23E7E}"/>
                </a:ext>
              </a:extLst>
            </p:cNvPr>
            <p:cNvSpPr txBox="1"/>
            <p:nvPr/>
          </p:nvSpPr>
          <p:spPr>
            <a:xfrm>
              <a:off x="3650724" y="4471931"/>
              <a:ext cx="112746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1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語句塊</a:t>
              </a:r>
              <a:r>
                <a:rPr lang="en-US" altLang="zh-TW" sz="11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</a:t>
              </a:r>
              <a:endPara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2A6344EB-9D78-47B1-B146-F7221B418039}"/>
                </a:ext>
              </a:extLst>
            </p:cNvPr>
            <p:cNvSpPr txBox="1"/>
            <p:nvPr/>
          </p:nvSpPr>
          <p:spPr>
            <a:xfrm>
              <a:off x="6130290" y="4446505"/>
              <a:ext cx="112746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1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語句塊</a:t>
              </a:r>
              <a:r>
                <a:rPr lang="en-US" altLang="zh-TW" sz="11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</a:t>
              </a:r>
              <a:endPara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49D5D241-5C60-4C05-837B-2952459D0A08}"/>
                </a:ext>
              </a:extLst>
            </p:cNvPr>
            <p:cNvSpPr txBox="1"/>
            <p:nvPr/>
          </p:nvSpPr>
          <p:spPr>
            <a:xfrm>
              <a:off x="7257755" y="4446505"/>
              <a:ext cx="112746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1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語句塊</a:t>
              </a:r>
              <a:r>
                <a:rPr lang="en-US" altLang="zh-TW" sz="11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endPara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99847048-E905-42C6-BBFB-6700D7502496}"/>
                </a:ext>
              </a:extLst>
            </p:cNvPr>
            <p:cNvSpPr txBox="1"/>
            <p:nvPr/>
          </p:nvSpPr>
          <p:spPr>
            <a:xfrm>
              <a:off x="9737323" y="4446505"/>
              <a:ext cx="112746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1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語句塊</a:t>
              </a:r>
              <a:r>
                <a:rPr lang="en-US" altLang="zh-TW" sz="11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4</a:t>
              </a:r>
              <a:endPara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552C6C3B-C828-40EB-AE67-63029064CCF3}"/>
                </a:ext>
              </a:extLst>
            </p:cNvPr>
            <p:cNvSpPr txBox="1"/>
            <p:nvPr/>
          </p:nvSpPr>
          <p:spPr>
            <a:xfrm>
              <a:off x="5846596" y="1563826"/>
              <a:ext cx="112746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100" b="1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False</a:t>
              </a:r>
              <a:endParaRPr lang="zh-TW" altLang="en-US" sz="11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7AE5DC77-47AC-42E3-B387-4BB554E17BB5}"/>
                </a:ext>
              </a:extLst>
            </p:cNvPr>
            <p:cNvSpPr txBox="1"/>
            <p:nvPr/>
          </p:nvSpPr>
          <p:spPr>
            <a:xfrm>
              <a:off x="3983765" y="2784038"/>
              <a:ext cx="112746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100" b="1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False</a:t>
              </a:r>
              <a:endParaRPr lang="zh-TW" altLang="en-US" sz="11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450C8184-439C-46F6-B89E-45C8B04C02E0}"/>
                </a:ext>
              </a:extLst>
            </p:cNvPr>
            <p:cNvSpPr txBox="1"/>
            <p:nvPr/>
          </p:nvSpPr>
          <p:spPr>
            <a:xfrm>
              <a:off x="7580701" y="2784038"/>
              <a:ext cx="112746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100" b="1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False</a:t>
              </a:r>
              <a:endParaRPr lang="zh-TW" altLang="en-US" sz="11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BF419E6E-CFF9-46E5-ABC8-D8AA2E551E8B}"/>
                </a:ext>
              </a:extLst>
            </p:cNvPr>
            <p:cNvSpPr txBox="1"/>
            <p:nvPr/>
          </p:nvSpPr>
          <p:spPr>
            <a:xfrm>
              <a:off x="7541450" y="1599044"/>
              <a:ext cx="112746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1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True</a:t>
              </a:r>
              <a:endParaRPr lang="zh-TW" altLang="en-US" sz="11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6" name="文字方塊 15">
              <a:extLst>
                <a:ext uri="{FF2B5EF4-FFF2-40B4-BE49-F238E27FC236}">
                  <a16:creationId xmlns:a16="http://schemas.microsoft.com/office/drawing/2014/main" id="{7749BFEB-0B12-4AD2-8154-5F79A0A175B9}"/>
                </a:ext>
              </a:extLst>
            </p:cNvPr>
            <p:cNvSpPr txBox="1"/>
            <p:nvPr/>
          </p:nvSpPr>
          <p:spPr>
            <a:xfrm>
              <a:off x="9362330" y="2784038"/>
              <a:ext cx="112746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1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True</a:t>
              </a:r>
              <a:endParaRPr lang="zh-TW" altLang="en-US" sz="11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7" name="文字方塊 16">
              <a:extLst>
                <a:ext uri="{FF2B5EF4-FFF2-40B4-BE49-F238E27FC236}">
                  <a16:creationId xmlns:a16="http://schemas.microsoft.com/office/drawing/2014/main" id="{C891886A-F58D-41D9-ADD2-282BC77D26A3}"/>
                </a:ext>
              </a:extLst>
            </p:cNvPr>
            <p:cNvSpPr txBox="1"/>
            <p:nvPr/>
          </p:nvSpPr>
          <p:spPr>
            <a:xfrm>
              <a:off x="5765394" y="2784038"/>
              <a:ext cx="112746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1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True</a:t>
              </a:r>
              <a:endParaRPr lang="zh-TW" altLang="en-US" sz="11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pic>
        <p:nvPicPr>
          <p:cNvPr id="18" name="圖片 17" descr="v9.png">
            <a:extLst>
              <a:ext uri="{FF2B5EF4-FFF2-40B4-BE49-F238E27FC236}">
                <a16:creationId xmlns:a16="http://schemas.microsoft.com/office/drawing/2014/main" id="{495A2BFC-9D0E-4C7B-B5D7-E40D87779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58" r="8925"/>
          <a:stretch/>
        </p:blipFill>
        <p:spPr>
          <a:xfrm>
            <a:off x="6266478" y="3329962"/>
            <a:ext cx="5011122" cy="1450757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68"/>
          <a:stretch/>
        </p:blipFill>
        <p:spPr>
          <a:xfrm>
            <a:off x="1194912" y="3117714"/>
            <a:ext cx="4730611" cy="166300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b="1" dirty="0">
                <a:solidFill>
                  <a:srgbClr val="1B70E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下方的寫法也是巢狀</a:t>
            </a:r>
            <a:endParaRPr lang="en-US" altLang="zh-TW" b="1" dirty="0">
              <a:solidFill>
                <a:srgbClr val="1B70E4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2" name="圖片 11" descr="v9.png">
            <a:extLst>
              <a:ext uri="{FF2B5EF4-FFF2-40B4-BE49-F238E27FC236}">
                <a16:creationId xmlns:a16="http://schemas.microsoft.com/office/drawing/2014/main" id="{54755620-E931-47D5-943F-176DBBC608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 descr="一張含有 物件 的圖片&#10;&#10;描述是以高可信度產生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568" y="72056"/>
            <a:ext cx="9165706" cy="6713888"/>
          </a:xfrm>
          <a:prstGeom prst="rect">
            <a:avLst/>
          </a:prstGeom>
        </p:spPr>
      </p:pic>
      <p:sp>
        <p:nvSpPr>
          <p:cNvPr id="11" name="文字方塊 10"/>
          <p:cNvSpPr txBox="1"/>
          <p:nvPr/>
        </p:nvSpPr>
        <p:spPr>
          <a:xfrm>
            <a:off x="2629120" y="1222766"/>
            <a:ext cx="491071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問題</a:t>
            </a:r>
          </a:p>
          <a:p>
            <a:r>
              <a:rPr lang="zh-TW" altLang="en-US" sz="2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寫一個程式讓用戶輸入分數，輸出分數等級。 </a:t>
            </a:r>
            <a:r>
              <a:rPr lang="en-US" altLang="zh-TW" sz="2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100</a:t>
            </a:r>
            <a:r>
              <a:rPr lang="zh-TW" altLang="en-US" sz="2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到</a:t>
            </a:r>
            <a:r>
              <a:rPr lang="en-US" altLang="zh-TW" sz="2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90</a:t>
            </a:r>
            <a:r>
              <a:rPr lang="zh-TW" altLang="en-US" sz="2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之間是等級 </a:t>
            </a:r>
            <a:r>
              <a:rPr lang="en-US" altLang="zh-TW" sz="2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A</a:t>
            </a:r>
            <a:r>
              <a:rPr lang="zh-TW" altLang="en-US" sz="2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，其餘類推如下： </a:t>
            </a:r>
            <a:endParaRPr lang="en-US" altLang="zh-TW" sz="2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en-US" altLang="zh-TW" sz="2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89-80 B </a:t>
            </a:r>
          </a:p>
          <a:p>
            <a:r>
              <a:rPr lang="en-US" altLang="zh-TW" sz="2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79-70 C </a:t>
            </a:r>
          </a:p>
          <a:p>
            <a:r>
              <a:rPr lang="en-US" altLang="zh-TW" sz="2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69-60 D </a:t>
            </a:r>
          </a:p>
          <a:p>
            <a:r>
              <a:rPr lang="en-US" altLang="zh-TW" sz="2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59-0 F</a:t>
            </a:r>
            <a:endParaRPr lang="zh-TW" altLang="en-US" sz="2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6322761" y="4594038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問題</a:t>
            </a:r>
            <a:endParaRPr lang="zh-CN" altLang="zh-TW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5" name="圖片 4" descr="v9.png">
            <a:extLst>
              <a:ext uri="{FF2B5EF4-FFF2-40B4-BE49-F238E27FC236}">
                <a16:creationId xmlns:a16="http://schemas.microsoft.com/office/drawing/2014/main" id="{CFAC862E-A6F0-42A1-9A26-A5BC983057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84137" y="2113228"/>
            <a:ext cx="274947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用虛擬碼來</a:t>
            </a:r>
            <a:b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</a:b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寫想法</a:t>
            </a:r>
          </a:p>
        </p:txBody>
      </p:sp>
      <p:pic>
        <p:nvPicPr>
          <p:cNvPr id="7" name="圖片 6" descr="v9.png">
            <a:extLst>
              <a:ext uri="{FF2B5EF4-FFF2-40B4-BE49-F238E27FC236}">
                <a16:creationId xmlns:a16="http://schemas.microsoft.com/office/drawing/2014/main" id="{536CA25D-227A-42A0-A1B7-17745F65DD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7986EEA4-F2A8-458C-B95C-6DC6EC01BEC5}"/>
              </a:ext>
            </a:extLst>
          </p:cNvPr>
          <p:cNvCxnSpPr>
            <a:cxnSpLocks/>
          </p:cNvCxnSpPr>
          <p:nvPr/>
        </p:nvCxnSpPr>
        <p:spPr>
          <a:xfrm flipV="1">
            <a:off x="584137" y="3436667"/>
            <a:ext cx="3139005" cy="1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字方塊 5">
            <a:extLst>
              <a:ext uri="{FF2B5EF4-FFF2-40B4-BE49-F238E27FC236}">
                <a16:creationId xmlns:a16="http://schemas.microsoft.com/office/drawing/2014/main" id="{7F1BFEEE-F712-4177-B0FE-8C2EB2EF28C3}"/>
              </a:ext>
            </a:extLst>
          </p:cNvPr>
          <p:cNvSpPr txBox="1"/>
          <p:nvPr/>
        </p:nvSpPr>
        <p:spPr>
          <a:xfrm>
            <a:off x="5157464" y="1542395"/>
            <a:ext cx="4909834" cy="440120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如果 成績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&gt;=90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　　　輸出“Ａ”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否則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　　　如果 成績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&gt;=80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　　　　　　輸出“Ｂ”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　　　否則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　　　　　　如果 成績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&gt;=70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　　　　　　　　　輸出“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C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”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　　　　　　否則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　　　　　　　　　如果 成績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&gt;=60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　　　　　　　　　　　　輸出“Ｄ”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　　　　　　　　　否則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　　　　　　　　　　　　輸出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”F”</a:t>
            </a:r>
          </a:p>
        </p:txBody>
      </p:sp>
    </p:spTree>
    <p:extLst>
      <p:ext uri="{BB962C8B-B14F-4D97-AF65-F5344CB8AC3E}">
        <p14:creationId xmlns:p14="http://schemas.microsoft.com/office/powerpoint/2010/main" val="2775156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甚麼是虛擬碼（</a:t>
            </a:r>
            <a:r>
              <a:rPr lang="en-US" altLang="zh-TW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pseudocode</a:t>
            </a:r>
            <a:r>
              <a:rPr lang="zh-TW" altLang="en-US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）？</a:t>
            </a:r>
          </a:p>
        </p:txBody>
      </p:sp>
      <p:sp>
        <p:nvSpPr>
          <p:cNvPr id="3" name="矩形 2"/>
          <p:cNvSpPr/>
          <p:nvPr/>
        </p:nvSpPr>
        <p:spPr>
          <a:xfrm>
            <a:off x="1097280" y="1883565"/>
            <a:ext cx="9358543" cy="2016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4000"/>
              </a:lnSpc>
              <a:buClr>
                <a:srgbClr val="8AB833"/>
              </a:buClr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srgbClr val="40404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虛擬碼是給人看的非正規語言，用來幫助工程師寫程式前，思考這個程式該如何寫。</a:t>
            </a:r>
          </a:p>
          <a:p>
            <a:pPr marL="457200" indent="-457200">
              <a:lnSpc>
                <a:spcPct val="114000"/>
              </a:lnSpc>
              <a:buClr>
                <a:srgbClr val="8AB833"/>
              </a:buClr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srgbClr val="40404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當程式碼基礎知識越來越豐富之後，以後的描述將會漸漸少給完整的程式碼，改以虛擬碼的方式出現。</a:t>
            </a:r>
            <a:endParaRPr lang="zh-TW" altLang="en-US" sz="28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4" name="圖片 3" descr="v9.png">
            <a:extLst>
              <a:ext uri="{FF2B5EF4-FFF2-40B4-BE49-F238E27FC236}">
                <a16:creationId xmlns:a16="http://schemas.microsoft.com/office/drawing/2014/main" id="{3CDCCCEC-5D69-4791-80FF-4D2EB3F622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2055853" y="2293205"/>
            <a:ext cx="8080293" cy="1563177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1B70E4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以下是將虛擬碼變成程式代碼</a:t>
            </a:r>
          </a:p>
        </p:txBody>
      </p:sp>
      <p:pic>
        <p:nvPicPr>
          <p:cNvPr id="3" name="圖片 2" descr="v9.png">
            <a:extLst>
              <a:ext uri="{FF2B5EF4-FFF2-40B4-BE49-F238E27FC236}">
                <a16:creationId xmlns:a16="http://schemas.microsoft.com/office/drawing/2014/main" id="{D7B589DF-7A67-4D08-873D-516FEB87B1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id="{F6EB17AC-30CF-4ACB-B86C-AEB33AC1C224}"/>
              </a:ext>
            </a:extLst>
          </p:cNvPr>
          <p:cNvGrpSpPr/>
          <p:nvPr/>
        </p:nvGrpSpPr>
        <p:grpSpPr>
          <a:xfrm>
            <a:off x="1294185" y="0"/>
            <a:ext cx="9542596" cy="6463308"/>
            <a:chOff x="119270" y="335845"/>
            <a:chExt cx="9542596" cy="6463308"/>
          </a:xfrm>
        </p:grpSpPr>
        <p:sp>
          <p:nvSpPr>
            <p:cNvPr id="3" name="矩形 2"/>
            <p:cNvSpPr/>
            <p:nvPr/>
          </p:nvSpPr>
          <p:spPr>
            <a:xfrm>
              <a:off x="119270" y="335845"/>
              <a:ext cx="9202283" cy="64633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dirty="0"/>
                <a:t>#include &lt;cstdio&gt;</a:t>
              </a:r>
            </a:p>
            <a:p>
              <a:r>
                <a:rPr lang="zh-TW" altLang="en-US" dirty="0"/>
                <a:t>#include &lt;cstdlib&gt;</a:t>
              </a:r>
            </a:p>
            <a:p>
              <a:r>
                <a:rPr lang="zh-TW" altLang="en-US" dirty="0"/>
                <a:t>int main()</a:t>
              </a:r>
            </a:p>
            <a:p>
              <a:r>
                <a:rPr lang="zh-TW" altLang="en-US" dirty="0"/>
                <a:t>{</a:t>
              </a:r>
            </a:p>
            <a:p>
              <a:r>
                <a:rPr lang="zh-TW" altLang="en-US" dirty="0"/>
                <a:t>    int x;</a:t>
              </a:r>
            </a:p>
            <a:p>
              <a:r>
                <a:rPr lang="zh-TW" altLang="en-US" dirty="0"/>
                <a:t>    </a:t>
              </a:r>
              <a:r>
                <a:rPr lang="en-US" altLang="zh-TW" dirty="0" err="1"/>
                <a:t>cin</a:t>
              </a:r>
              <a:r>
                <a:rPr lang="en-US" altLang="zh-TW" dirty="0"/>
                <a:t>&gt;&gt;x</a:t>
              </a:r>
              <a:r>
                <a:rPr lang="zh-TW" altLang="en-US" dirty="0"/>
                <a:t>;</a:t>
              </a:r>
            </a:p>
            <a:p>
              <a:r>
                <a:rPr lang="zh-TW" altLang="en-US" dirty="0"/>
                <a:t>    if(x&lt;=100&amp;&amp;x&gt;=90)</a:t>
              </a:r>
            </a:p>
            <a:p>
              <a:r>
                <a:rPr lang="zh-TW" altLang="en-US" dirty="0"/>
                <a:t>                </a:t>
              </a:r>
              <a:r>
                <a:rPr lang="en-US" altLang="zh-TW" dirty="0" err="1"/>
                <a:t>cout</a:t>
              </a:r>
              <a:r>
                <a:rPr lang="en-US" altLang="zh-TW" dirty="0"/>
                <a:t>&lt;&lt;“</a:t>
              </a:r>
              <a:r>
                <a:rPr lang="zh-TW" altLang="en-US" dirty="0"/>
                <a:t>Your score is </a:t>
              </a:r>
              <a:r>
                <a:rPr lang="en-US" altLang="zh-TW" dirty="0"/>
                <a:t>”&lt;&lt;x&lt;&lt;“</a:t>
              </a:r>
              <a:r>
                <a:rPr lang="zh-TW" altLang="en-US" dirty="0"/>
                <a:t>and degree is A!</a:t>
              </a:r>
              <a:r>
                <a:rPr lang="en-US" altLang="zh-TW" dirty="0"/>
                <a:t>”</a:t>
              </a:r>
              <a:r>
                <a:rPr lang="zh-TW" altLang="en-US" dirty="0"/>
                <a:t> </a:t>
              </a:r>
              <a:r>
                <a:rPr lang="en-US" altLang="zh-TW" dirty="0"/>
                <a:t>&lt;&lt;</a:t>
              </a:r>
              <a:r>
                <a:rPr lang="en-US" altLang="zh-TW" dirty="0" err="1"/>
                <a:t>endl</a:t>
              </a:r>
              <a:r>
                <a:rPr lang="en-US" altLang="zh-TW" dirty="0"/>
                <a:t>;</a:t>
              </a:r>
            </a:p>
            <a:p>
              <a:r>
                <a:rPr lang="zh-TW" altLang="en-US" dirty="0"/>
                <a:t>    </a:t>
              </a:r>
              <a:r>
                <a:rPr lang="en-US" altLang="zh-TW" dirty="0"/>
                <a:t>else</a:t>
              </a:r>
            </a:p>
            <a:p>
              <a:r>
                <a:rPr lang="en-US" altLang="zh-TW" dirty="0"/>
                <a:t> 	if(x&gt;=80)</a:t>
              </a:r>
            </a:p>
            <a:p>
              <a:r>
                <a:rPr lang="zh-TW" altLang="en-US" dirty="0"/>
                <a:t> </a:t>
              </a:r>
              <a:r>
                <a:rPr lang="en-US" altLang="zh-TW" dirty="0"/>
                <a:t>		</a:t>
              </a:r>
              <a:r>
                <a:rPr lang="en-US" altLang="zh-TW" dirty="0" err="1"/>
                <a:t>cout</a:t>
              </a:r>
              <a:r>
                <a:rPr lang="en-US" altLang="zh-TW" dirty="0"/>
                <a:t>&lt;&lt;“Your score is ”&lt;&lt;x&lt;&lt;“and degree is B!” &lt;&lt;</a:t>
              </a:r>
              <a:r>
                <a:rPr lang="en-US" altLang="zh-TW" dirty="0" err="1"/>
                <a:t>endl</a:t>
              </a:r>
              <a:r>
                <a:rPr lang="en-US" altLang="zh-TW" dirty="0"/>
                <a:t>;</a:t>
              </a:r>
            </a:p>
            <a:p>
              <a:r>
                <a:rPr lang="en-US" altLang="zh-TW" dirty="0"/>
                <a:t>	else</a:t>
              </a:r>
            </a:p>
            <a:p>
              <a:r>
                <a:rPr lang="en-US" altLang="zh-TW" dirty="0"/>
                <a:t>		if(x&gt;=70)</a:t>
              </a:r>
            </a:p>
            <a:p>
              <a:r>
                <a:rPr lang="en-US" altLang="zh-TW" dirty="0"/>
                <a:t>			</a:t>
              </a:r>
              <a:r>
                <a:rPr lang="en-US" altLang="zh-TW" dirty="0" err="1"/>
                <a:t>cout</a:t>
              </a:r>
              <a:r>
                <a:rPr lang="en-US" altLang="zh-TW" dirty="0"/>
                <a:t>&lt;&lt;“Your score is ”&lt;&lt;x&lt;&lt;“and degree is C!” &lt;&lt;</a:t>
              </a:r>
              <a:r>
                <a:rPr lang="en-US" altLang="zh-TW" dirty="0" err="1"/>
                <a:t>endl</a:t>
              </a:r>
              <a:r>
                <a:rPr lang="en-US" altLang="zh-TW" dirty="0"/>
                <a:t>;</a:t>
              </a:r>
            </a:p>
            <a:p>
              <a:r>
                <a:rPr lang="en-US" altLang="zh-TW" dirty="0"/>
                <a:t>		else</a:t>
              </a:r>
            </a:p>
            <a:p>
              <a:r>
                <a:rPr lang="en-US" altLang="zh-TW" dirty="0"/>
                <a:t>			if(x&gt;=60)</a:t>
              </a:r>
            </a:p>
            <a:p>
              <a:r>
                <a:rPr lang="en-US" altLang="zh-TW" dirty="0"/>
                <a:t>				</a:t>
              </a:r>
              <a:r>
                <a:rPr lang="en-US" altLang="zh-TW" dirty="0" err="1"/>
                <a:t>cout</a:t>
              </a:r>
              <a:r>
                <a:rPr lang="en-US" altLang="zh-TW" dirty="0"/>
                <a:t>&lt;&lt;“Your score is ”&lt;&lt;x&lt;&lt;“and degree is D!” &lt;&lt;</a:t>
              </a:r>
              <a:r>
                <a:rPr lang="en-US" altLang="zh-TW" dirty="0" err="1"/>
                <a:t>endl</a:t>
              </a:r>
              <a:r>
                <a:rPr lang="en-US" altLang="zh-TW" dirty="0"/>
                <a:t>;</a:t>
              </a:r>
            </a:p>
            <a:p>
              <a:r>
                <a:rPr lang="en-US" altLang="zh-TW" dirty="0"/>
                <a:t>			else</a:t>
              </a:r>
            </a:p>
            <a:p>
              <a:r>
                <a:rPr lang="en-US" altLang="zh-TW" dirty="0"/>
                <a:t>				</a:t>
              </a:r>
              <a:r>
                <a:rPr lang="en-US" altLang="zh-TW" dirty="0" err="1"/>
                <a:t>cout</a:t>
              </a:r>
              <a:r>
                <a:rPr lang="en-US" altLang="zh-TW" dirty="0"/>
                <a:t>&lt;&lt;“Your score is ”&lt;&lt;x&lt;&lt;“and degree is F!” &lt;&lt;</a:t>
              </a:r>
              <a:r>
                <a:rPr lang="en-US" altLang="zh-TW" dirty="0" err="1"/>
                <a:t>endl</a:t>
              </a:r>
              <a:r>
                <a:rPr lang="en-US" altLang="zh-TW" dirty="0"/>
                <a:t>;</a:t>
              </a:r>
            </a:p>
            <a:p>
              <a:r>
                <a:rPr lang="en-US" altLang="zh-TW" dirty="0"/>
                <a:t>	</a:t>
              </a:r>
            </a:p>
            <a:p>
              <a:endParaRPr lang="zh-TW" altLang="en-US" dirty="0"/>
            </a:p>
            <a:p>
              <a:r>
                <a:rPr lang="zh-TW" altLang="en-US" dirty="0"/>
                <a:t>    return 0;</a:t>
              </a:r>
            </a:p>
            <a:p>
              <a:r>
                <a:rPr lang="zh-TW" altLang="en-US" dirty="0"/>
                <a:t>}</a:t>
              </a:r>
            </a:p>
          </p:txBody>
        </p:sp>
        <p:sp>
          <p:nvSpPr>
            <p:cNvPr id="5" name="矩形 4"/>
            <p:cNvSpPr/>
            <p:nvPr/>
          </p:nvSpPr>
          <p:spPr>
            <a:xfrm>
              <a:off x="298173" y="2027583"/>
              <a:ext cx="9363693" cy="4134678"/>
            </a:xfrm>
            <a:prstGeom prst="rect">
              <a:avLst/>
            </a:prstGeom>
            <a:noFill/>
            <a:ln>
              <a:solidFill>
                <a:srgbClr val="1B70E4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6" name="矩形 5"/>
            <p:cNvSpPr/>
            <p:nvPr/>
          </p:nvSpPr>
          <p:spPr>
            <a:xfrm>
              <a:off x="1016630" y="2763077"/>
              <a:ext cx="8375250" cy="3041375"/>
            </a:xfrm>
            <a:prstGeom prst="rect">
              <a:avLst/>
            </a:prstGeom>
            <a:noFill/>
            <a:ln>
              <a:solidFill>
                <a:srgbClr val="1B70E4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1940268" y="3498575"/>
              <a:ext cx="7202382" cy="2218832"/>
            </a:xfrm>
            <a:prstGeom prst="rect">
              <a:avLst/>
            </a:prstGeom>
            <a:noFill/>
            <a:ln>
              <a:solidFill>
                <a:srgbClr val="1B70E4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2845430" y="4475747"/>
              <a:ext cx="6160655" cy="1135781"/>
            </a:xfrm>
            <a:prstGeom prst="rect">
              <a:avLst/>
            </a:prstGeom>
            <a:noFill/>
            <a:ln>
              <a:solidFill>
                <a:srgbClr val="1B70E4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" name="文字方塊 1"/>
          <p:cNvSpPr txBox="1"/>
          <p:nvPr/>
        </p:nvSpPr>
        <p:spPr>
          <a:xfrm>
            <a:off x="7856341" y="849209"/>
            <a:ext cx="30414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if…else</a:t>
            </a:r>
            <a:r>
              <a:rPr lang="zh-TW" altLang="en-US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是一種分支結構，</a:t>
            </a:r>
          </a:p>
          <a:p>
            <a:r>
              <a:rPr lang="zh-TW" altLang="en-US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採取分支再分支的方法</a:t>
            </a:r>
          </a:p>
        </p:txBody>
      </p:sp>
      <p:pic>
        <p:nvPicPr>
          <p:cNvPr id="9" name="圖片 8" descr="v9.png">
            <a:extLst>
              <a:ext uri="{FF2B5EF4-FFF2-40B4-BE49-F238E27FC236}">
                <a16:creationId xmlns:a16="http://schemas.microsoft.com/office/drawing/2014/main" id="{2E955A3A-B75A-45B2-BF08-98A78B3520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綠色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460</Words>
  <Application>Microsoft Office PowerPoint</Application>
  <PresentationFormat>寬螢幕</PresentationFormat>
  <Paragraphs>70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Microsoft JhengHei</vt:lpstr>
      <vt:lpstr>Microsoft JhengHei</vt:lpstr>
      <vt:lpstr>Arial</vt:lpstr>
      <vt:lpstr>Calibri</vt:lpstr>
      <vt:lpstr>Calibri Light</vt:lpstr>
      <vt:lpstr>回顧</vt:lpstr>
      <vt:lpstr>PowerPoint 簡報</vt:lpstr>
      <vt:lpstr>PowerPoint 簡報</vt:lpstr>
      <vt:lpstr>PowerPoint 簡報</vt:lpstr>
      <vt:lpstr>下方的寫法也是巢狀</vt:lpstr>
      <vt:lpstr>PowerPoint 簡報</vt:lpstr>
      <vt:lpstr>PowerPoint 簡報</vt:lpstr>
      <vt:lpstr>甚麼是虛擬碼（pseudocode）？</vt:lpstr>
      <vt:lpstr>以下是將虛擬碼變成程式代碼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楊靜怡</dc:creator>
  <cp:lastModifiedBy>sonya chen</cp:lastModifiedBy>
  <cp:revision>86</cp:revision>
  <dcterms:created xsi:type="dcterms:W3CDTF">2017-12-11T01:55:00Z</dcterms:created>
  <dcterms:modified xsi:type="dcterms:W3CDTF">2021-07-12T13:34:27Z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2052-11.1.0.8573</vt:lpwstr>
  </property>
</Properties>
</file>