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</p:sldMasterIdLst>
  <p:sldIdLst>
    <p:sldId id="326" r:id="rId2"/>
    <p:sldId id="294" r:id="rId3"/>
    <p:sldId id="257" r:id="rId4"/>
    <p:sldId id="258" r:id="rId5"/>
    <p:sldId id="316" r:id="rId6"/>
    <p:sldId id="280" r:id="rId7"/>
    <p:sldId id="315" r:id="rId8"/>
    <p:sldId id="324" r:id="rId9"/>
    <p:sldId id="267" r:id="rId10"/>
    <p:sldId id="287" r:id="rId11"/>
    <p:sldId id="298" r:id="rId12"/>
    <p:sldId id="288" r:id="rId13"/>
    <p:sldId id="296" r:id="rId14"/>
    <p:sldId id="290" r:id="rId15"/>
    <p:sldId id="291" r:id="rId16"/>
    <p:sldId id="292" r:id="rId17"/>
    <p:sldId id="282" r:id="rId18"/>
    <p:sldId id="283" r:id="rId19"/>
    <p:sldId id="325" r:id="rId20"/>
    <p:sldId id="293" r:id="rId21"/>
    <p:sldId id="327" r:id="rId2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F26B43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0E4"/>
    <a:srgbClr val="8AB833"/>
    <a:srgbClr val="14D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96" d="100"/>
          <a:sy n="96" d="100"/>
        </p:scale>
        <p:origin x="488" y="6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11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754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002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245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90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074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485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953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056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52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18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D56CA4D-78B2-489B-8775-FBADBAFDC01F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30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拱形 1">
            <a:extLst>
              <a:ext uri="{FF2B5EF4-FFF2-40B4-BE49-F238E27FC236}">
                <a16:creationId xmlns:a16="http://schemas.microsoft.com/office/drawing/2014/main" id="{CCCBDF16-C123-4C25-AF22-00D43FBC89E1}"/>
              </a:ext>
            </a:extLst>
          </p:cNvPr>
          <p:cNvSpPr/>
          <p:nvPr/>
        </p:nvSpPr>
        <p:spPr>
          <a:xfrm rot="15647532">
            <a:off x="565846" y="2369002"/>
            <a:ext cx="3640813" cy="4022584"/>
          </a:xfrm>
          <a:prstGeom prst="blockArc">
            <a:avLst>
              <a:gd name="adj1" fmla="val 10424174"/>
              <a:gd name="adj2" fmla="val 166749"/>
              <a:gd name="adj3" fmla="val 26966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C10FA0D-25D3-4643-998A-A27A35915DAA}"/>
              </a:ext>
            </a:extLst>
          </p:cNvPr>
          <p:cNvSpPr txBox="1"/>
          <p:nvPr/>
        </p:nvSpPr>
        <p:spPr>
          <a:xfrm>
            <a:off x="4928642" y="2512398"/>
            <a:ext cx="66682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輸出函式</a:t>
            </a:r>
            <a:endParaRPr kumimoji="0" lang="zh-TW" altLang="en-US" sz="7200" b="0" i="0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十字形 8">
            <a:extLst>
              <a:ext uri="{FF2B5EF4-FFF2-40B4-BE49-F238E27FC236}">
                <a16:creationId xmlns:a16="http://schemas.microsoft.com/office/drawing/2014/main" id="{36447B5F-78BA-41D1-BE7B-5A1E521D7F23}"/>
              </a:ext>
            </a:extLst>
          </p:cNvPr>
          <p:cNvSpPr/>
          <p:nvPr/>
        </p:nvSpPr>
        <p:spPr>
          <a:xfrm>
            <a:off x="2386252" y="3712727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十字形 9">
            <a:extLst>
              <a:ext uri="{FF2B5EF4-FFF2-40B4-BE49-F238E27FC236}">
                <a16:creationId xmlns:a16="http://schemas.microsoft.com/office/drawing/2014/main" id="{AA0B64D9-7791-478E-96B4-BA7D47160F82}"/>
              </a:ext>
            </a:extLst>
          </p:cNvPr>
          <p:cNvSpPr/>
          <p:nvPr/>
        </p:nvSpPr>
        <p:spPr>
          <a:xfrm>
            <a:off x="3930113" y="3712726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6618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/>
          <p:nvPr/>
        </p:nvSpPr>
        <p:spPr>
          <a:xfrm>
            <a:off x="1275743" y="678003"/>
            <a:ext cx="1002792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800" b="1" dirty="0">
                <a:solidFill>
                  <a:srgbClr val="1B70E4"/>
                </a:solidFill>
                <a:latin typeface="+mn-lt"/>
                <a:ea typeface="Microsoft JhengHei" panose="020B0604030504040204" pitchFamily="34" charset="-120"/>
              </a:rPr>
              <a:t>#include &lt;iostream&gt;</a:t>
            </a:r>
          </a:p>
        </p:txBody>
      </p:sp>
      <p:sp>
        <p:nvSpPr>
          <p:cNvPr id="5" name="內容版面配置區 2"/>
          <p:cNvSpPr txBox="1"/>
          <p:nvPr/>
        </p:nvSpPr>
        <p:spPr>
          <a:xfrm>
            <a:off x="1107440" y="1821003"/>
            <a:ext cx="6119742" cy="384827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8AB833"/>
              </a:buClr>
            </a:pP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include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</a:t>
            </a:r>
            <a:r>
              <a:rPr lang="zh-CN" altLang="zh-TW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包含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的意思。</a:t>
            </a:r>
          </a:p>
          <a:p>
            <a:pPr>
              <a:lnSpc>
                <a:spcPct val="114000"/>
              </a:lnSpc>
              <a:buClr>
                <a:srgbClr val="8AB833"/>
              </a:buClr>
            </a:pP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告訴編譯程序的預處理器，將輸入輸出的標準文件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(iostream)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包含在本程式中，這個標頭檔包含了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C++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中定義的基本標準輸入輸出函式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en-US" altLang="zh-TW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cin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</a:t>
            </a:r>
            <a:r>
              <a:rPr lang="en-US" altLang="zh-TW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的聲明。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E438991-7471-40D9-884E-204E8BE366C4}"/>
              </a:ext>
            </a:extLst>
          </p:cNvPr>
          <p:cNvSpPr/>
          <p:nvPr/>
        </p:nvSpPr>
        <p:spPr>
          <a:xfrm>
            <a:off x="7073995" y="3637955"/>
            <a:ext cx="4336473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#include &lt;iostream&gt;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using namespace std;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int main()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{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</a:t>
            </a:r>
            <a:r>
              <a:rPr lang="en-US" altLang="zh-TW" dirty="0" err="1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</a:t>
            </a:r>
            <a:r>
              <a:rPr lang="en-US" altLang="zh-TW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&lt;&lt;"Hello, World!"&lt;&lt;</a:t>
            </a:r>
            <a:r>
              <a:rPr lang="en-US" altLang="zh-TW" dirty="0" err="1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endl</a:t>
            </a:r>
            <a:r>
              <a:rPr lang="en-US" altLang="zh-TW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;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return 0;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}</a:t>
            </a:r>
            <a:endParaRPr lang="zh-TW" alt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126480" y="1789371"/>
            <a:ext cx="3811122" cy="21236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TW" sz="1600" b="1" dirty="0">
                <a:solidFill>
                  <a:srgbClr val="C00000"/>
                </a:solidFill>
                <a:ea typeface="Microsoft JhengHei" panose="020B0604030504040204" pitchFamily="34" charset="-120"/>
              </a:rPr>
              <a:t>#include &lt;iostream&gt;</a:t>
            </a:r>
          </a:p>
          <a:p>
            <a:r>
              <a:rPr lang="en-US" altLang="zh-TW" sz="1600" dirty="0">
                <a:ea typeface="Microsoft JhengHei" panose="020B0604030504040204" pitchFamily="34" charset="-120"/>
              </a:rPr>
              <a:t>#include &lt;</a:t>
            </a:r>
            <a:r>
              <a:rPr lang="en-US" altLang="zh-TW" sz="1600" dirty="0" err="1">
                <a:ea typeface="Microsoft JhengHei" panose="020B0604030504040204" pitchFamily="34" charset="-120"/>
              </a:rPr>
              <a:t>cstdio</a:t>
            </a:r>
            <a:r>
              <a:rPr lang="en-US" altLang="zh-TW" sz="1600" dirty="0">
                <a:ea typeface="Microsoft JhengHei" panose="020B0604030504040204" pitchFamily="34" charset="-120"/>
              </a:rPr>
              <a:t>&gt;</a:t>
            </a:r>
          </a:p>
          <a:p>
            <a:r>
              <a:rPr lang="en-US" altLang="zh-TW" sz="1600" dirty="0">
                <a:ea typeface="Microsoft JhengHei" panose="020B0604030504040204" pitchFamily="34" charset="-120"/>
              </a:rPr>
              <a:t>using namespace std;</a:t>
            </a:r>
          </a:p>
          <a:p>
            <a:r>
              <a:rPr lang="en-US" altLang="zh-TW" sz="1600" dirty="0">
                <a:ea typeface="Microsoft JhengHei" panose="020B0604030504040204" pitchFamily="34" charset="-120"/>
              </a:rPr>
              <a:t>int main()</a:t>
            </a:r>
          </a:p>
          <a:p>
            <a:r>
              <a:rPr lang="en-US" altLang="zh-TW" sz="1600" dirty="0">
                <a:ea typeface="Microsoft JhengHei" panose="020B0604030504040204" pitchFamily="34" charset="-120"/>
              </a:rPr>
              <a:t>{</a:t>
            </a:r>
          </a:p>
          <a:p>
            <a:r>
              <a:rPr lang="en-US" altLang="zh-TW" sz="1600" dirty="0">
                <a:ea typeface="Microsoft JhengHei" panose="020B0604030504040204" pitchFamily="34" charset="-120"/>
              </a:rPr>
              <a:t>    </a:t>
            </a:r>
            <a:r>
              <a:rPr lang="en-US" altLang="zh-TW" sz="1600" dirty="0" err="1">
                <a:solidFill>
                  <a:srgbClr val="7030A0"/>
                </a:solidFill>
                <a:ea typeface="Microsoft JhengHei" panose="020B0604030504040204" pitchFamily="34" charset="-120"/>
              </a:rPr>
              <a:t>cout</a:t>
            </a:r>
            <a:r>
              <a:rPr lang="en-US" altLang="zh-TW" sz="1600" dirty="0">
                <a:solidFill>
                  <a:srgbClr val="7030A0"/>
                </a:solidFill>
                <a:ea typeface="Microsoft JhengHei" panose="020B0604030504040204" pitchFamily="34" charset="-120"/>
              </a:rPr>
              <a:t>&lt;&lt;"Hello, World!"&lt;&lt;</a:t>
            </a:r>
            <a:r>
              <a:rPr lang="en-US" altLang="zh-TW" sz="1600" dirty="0" err="1">
                <a:solidFill>
                  <a:srgbClr val="7030A0"/>
                </a:solidFill>
                <a:ea typeface="Microsoft JhengHei" panose="020B0604030504040204" pitchFamily="34" charset="-120"/>
              </a:rPr>
              <a:t>endl</a:t>
            </a:r>
            <a:r>
              <a:rPr lang="en-US" altLang="zh-TW" sz="1600" dirty="0">
                <a:solidFill>
                  <a:srgbClr val="7030A0"/>
                </a:solidFill>
                <a:ea typeface="Microsoft JhengHei" panose="020B0604030504040204" pitchFamily="34" charset="-120"/>
              </a:rPr>
              <a:t>;</a:t>
            </a:r>
          </a:p>
          <a:p>
            <a:r>
              <a:rPr lang="en-US" altLang="zh-TW" sz="1600" dirty="0">
                <a:ea typeface="Microsoft JhengHei" panose="020B0604030504040204" pitchFamily="34" charset="-120"/>
              </a:rPr>
              <a:t>    return 0;</a:t>
            </a:r>
          </a:p>
          <a:p>
            <a:r>
              <a:rPr lang="en-US" altLang="zh-TW" sz="1600" dirty="0">
                <a:ea typeface="Microsoft JhengHei" panose="020B0604030504040204" pitchFamily="34" charset="-120"/>
              </a:rPr>
              <a:t>}</a:t>
            </a:r>
            <a:endParaRPr lang="zh-TW" altLang="en-US" sz="1600" dirty="0">
              <a:ea typeface="Microsoft JhengHei" panose="020B0604030504040204" pitchFamily="34" charset="-120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150288" y="503582"/>
            <a:ext cx="10058400" cy="882595"/>
          </a:xfrm>
        </p:spPr>
        <p:txBody>
          <a:bodyPr/>
          <a:lstStyle/>
          <a:p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還有一個管輸出入的函數：</a:t>
            </a:r>
            <a:r>
              <a:rPr lang="en-US" altLang="zh-TW" b="1" dirty="0" err="1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cstdio</a:t>
            </a:r>
            <a:endParaRPr lang="zh-TW" altLang="en-US" b="1" dirty="0">
              <a:solidFill>
                <a:srgbClr val="1B70E4"/>
              </a:soli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4294967295"/>
          </p:nvPr>
        </p:nvSpPr>
        <p:spPr>
          <a:xfrm>
            <a:off x="1097280" y="1737360"/>
            <a:ext cx="5957888" cy="4351338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都是管輸入輸出的函式庫</a:t>
            </a:r>
          </a:p>
          <a:p>
            <a:r>
              <a:rPr lang="en-US" altLang="zh-TW" sz="24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iostream</a:t>
            </a:r>
            <a:r>
              <a:rPr lang="zh-TW" altLang="en-US" sz="24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管 </a:t>
            </a:r>
            <a:br>
              <a:rPr lang="en-US" altLang="zh-TW" sz="24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en-US" altLang="zh-TW" sz="2400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cin</a:t>
            </a:r>
            <a:r>
              <a:rPr lang="en-US" altLang="zh-TW" sz="24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</a:t>
            </a:r>
            <a:r>
              <a:rPr lang="en-US" altLang="zh-TW" sz="2400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</a:t>
            </a:r>
            <a:endParaRPr lang="en-US" altLang="zh-TW" sz="24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altLang="zh-TW" sz="2400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cstdio</a:t>
            </a:r>
            <a:r>
              <a:rPr lang="zh-TW" altLang="en-US" sz="24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管 </a:t>
            </a:r>
            <a:br>
              <a:rPr lang="en-US" altLang="zh-TW" sz="24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en-US" altLang="zh-TW" sz="2400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scanf</a:t>
            </a:r>
            <a:r>
              <a:rPr lang="en-US" altLang="zh-TW" sz="24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</a:t>
            </a:r>
            <a:r>
              <a:rPr lang="en-US" altLang="zh-TW" sz="2400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printf</a:t>
            </a:r>
            <a:endParaRPr lang="en-US" altLang="zh-TW" sz="24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4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功能一樣，各有特色</a:t>
            </a:r>
          </a:p>
          <a:p>
            <a:r>
              <a:rPr lang="zh-TW" altLang="en-US" sz="24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本節先介紹</a:t>
            </a:r>
            <a:r>
              <a:rPr lang="en-US" altLang="zh-TW" sz="2400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cin</a:t>
            </a:r>
            <a:r>
              <a:rPr lang="en-US" altLang="zh-TW" sz="24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</a:t>
            </a:r>
            <a:r>
              <a:rPr lang="en-US" altLang="zh-TW" sz="2400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</a:t>
            </a:r>
            <a:endParaRPr lang="zh-TW" altLang="en-US" sz="24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337C9CF-F829-4618-A635-91763FB902EC}"/>
              </a:ext>
            </a:extLst>
          </p:cNvPr>
          <p:cNvSpPr/>
          <p:nvPr/>
        </p:nvSpPr>
        <p:spPr>
          <a:xfrm>
            <a:off x="7149737" y="4058812"/>
            <a:ext cx="4005943" cy="21236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TW" sz="1600" dirty="0">
                <a:ea typeface="Microsoft JhengHei" panose="020B0604030504040204" pitchFamily="34" charset="-120"/>
              </a:rPr>
              <a:t>#include &lt;iostream&gt;</a:t>
            </a:r>
          </a:p>
          <a:p>
            <a:r>
              <a:rPr lang="en-US" altLang="zh-TW" sz="1600" b="1" dirty="0">
                <a:solidFill>
                  <a:srgbClr val="C00000"/>
                </a:solidFill>
                <a:ea typeface="Microsoft JhengHei" panose="020B0604030504040204" pitchFamily="34" charset="-120"/>
              </a:rPr>
              <a:t>#include &lt;</a:t>
            </a:r>
            <a:r>
              <a:rPr lang="en-US" altLang="zh-TW" sz="1600" b="1" dirty="0" err="1">
                <a:solidFill>
                  <a:srgbClr val="C00000"/>
                </a:solidFill>
                <a:ea typeface="Microsoft JhengHei" panose="020B0604030504040204" pitchFamily="34" charset="-120"/>
              </a:rPr>
              <a:t>cstdio</a:t>
            </a:r>
            <a:r>
              <a:rPr lang="en-US" altLang="zh-TW" sz="1600" b="1" dirty="0">
                <a:solidFill>
                  <a:srgbClr val="C00000"/>
                </a:solidFill>
                <a:ea typeface="Microsoft JhengHei" panose="020B0604030504040204" pitchFamily="34" charset="-120"/>
              </a:rPr>
              <a:t>&gt;</a:t>
            </a:r>
          </a:p>
          <a:p>
            <a:r>
              <a:rPr lang="en-US" altLang="zh-TW" sz="1600" dirty="0">
                <a:ea typeface="Microsoft JhengHei" panose="020B0604030504040204" pitchFamily="34" charset="-120"/>
              </a:rPr>
              <a:t>using namespace std;</a:t>
            </a:r>
          </a:p>
          <a:p>
            <a:r>
              <a:rPr lang="en-US" altLang="zh-TW" sz="1600" dirty="0">
                <a:ea typeface="Microsoft JhengHei" panose="020B0604030504040204" pitchFamily="34" charset="-120"/>
              </a:rPr>
              <a:t>int main()</a:t>
            </a:r>
          </a:p>
          <a:p>
            <a:r>
              <a:rPr lang="en-US" altLang="zh-TW" sz="1600" dirty="0">
                <a:ea typeface="Microsoft JhengHei" panose="020B0604030504040204" pitchFamily="34" charset="-120"/>
              </a:rPr>
              <a:t>{</a:t>
            </a:r>
          </a:p>
          <a:p>
            <a:r>
              <a:rPr lang="en-US" altLang="zh-TW" sz="1600" dirty="0">
                <a:ea typeface="Microsoft JhengHei" panose="020B0604030504040204" pitchFamily="34" charset="-120"/>
              </a:rPr>
              <a:t>    </a:t>
            </a:r>
            <a:r>
              <a:rPr lang="en-US" altLang="zh-TW" sz="1600" dirty="0" err="1">
                <a:solidFill>
                  <a:srgbClr val="7030A0"/>
                </a:solidFill>
                <a:ea typeface="Microsoft JhengHei" panose="020B0604030504040204" pitchFamily="34" charset="-120"/>
              </a:rPr>
              <a:t>printf</a:t>
            </a:r>
            <a:r>
              <a:rPr lang="en-US" altLang="zh-TW" sz="1600" dirty="0">
                <a:solidFill>
                  <a:srgbClr val="7030A0"/>
                </a:solidFill>
                <a:ea typeface="Microsoft JhengHei" panose="020B0604030504040204" pitchFamily="34" charset="-120"/>
              </a:rPr>
              <a:t>(“Hello, World!\n);</a:t>
            </a:r>
          </a:p>
          <a:p>
            <a:r>
              <a:rPr lang="en-US" altLang="zh-TW" sz="1600" dirty="0">
                <a:ea typeface="Microsoft JhengHei" panose="020B0604030504040204" pitchFamily="34" charset="-120"/>
              </a:rPr>
              <a:t>    return 0;</a:t>
            </a:r>
          </a:p>
          <a:p>
            <a:r>
              <a:rPr lang="en-US" altLang="zh-TW" sz="1600" dirty="0">
                <a:ea typeface="Microsoft JhengHei" panose="020B0604030504040204" pitchFamily="34" charset="-120"/>
              </a:rPr>
              <a:t>}</a:t>
            </a:r>
            <a:endParaRPr lang="zh-TW" altLang="en-US" sz="1600" dirty="0"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/>
          <p:cNvSpPr txBox="1"/>
          <p:nvPr/>
        </p:nvSpPr>
        <p:spPr>
          <a:xfrm>
            <a:off x="511639" y="1871163"/>
            <a:ext cx="2950089" cy="290391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zh-TW" altLang="en-US" sz="2800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標準函式</a:t>
            </a:r>
            <a:r>
              <a:rPr lang="en-US" altLang="zh-TW" sz="2800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</a:t>
            </a:r>
          </a:p>
          <a:p>
            <a:pPr algn="ctr">
              <a:spcAft>
                <a:spcPts val="600"/>
              </a:spcAft>
            </a:pPr>
            <a:r>
              <a:rPr lang="zh-TW" altLang="en-US" sz="2800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以</a:t>
            </a:r>
            <a:r>
              <a:rPr lang="en-US" altLang="zh-TW" sz="2800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C++</a:t>
            </a:r>
            <a:r>
              <a:rPr lang="zh-TW" altLang="en-US" sz="2800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為例</a:t>
            </a:r>
            <a:endParaRPr lang="zh-TW" altLang="en-US" sz="2800" kern="1200" dirty="0">
              <a:solidFill>
                <a:srgbClr val="FFFF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075" y="-14996"/>
            <a:ext cx="2518703" cy="686549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478" y="0"/>
            <a:ext cx="2329421" cy="6858000"/>
          </a:xfrm>
          <a:prstGeom prst="rect">
            <a:avLst/>
          </a:prstGeom>
        </p:spPr>
      </p:pic>
      <p:sp>
        <p:nvSpPr>
          <p:cNvPr id="4" name="矩形: 圓角 3">
            <a:extLst>
              <a:ext uri="{FF2B5EF4-FFF2-40B4-BE49-F238E27FC236}">
                <a16:creationId xmlns:a16="http://schemas.microsoft.com/office/drawing/2014/main" id="{FD6FC778-1A93-4FBA-982E-E750909A0E4A}"/>
              </a:ext>
            </a:extLst>
          </p:cNvPr>
          <p:cNvSpPr/>
          <p:nvPr/>
        </p:nvSpPr>
        <p:spPr>
          <a:xfrm>
            <a:off x="4790661" y="2948609"/>
            <a:ext cx="1241585" cy="25841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/>
          <p:nvPr/>
        </p:nvSpPr>
        <p:spPr>
          <a:xfrm>
            <a:off x="1158459" y="1037925"/>
            <a:ext cx="10058181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800" b="1" dirty="0">
                <a:solidFill>
                  <a:srgbClr val="1B70E4"/>
                </a:solidFill>
                <a:latin typeface="+mn-lt"/>
                <a:ea typeface="Microsoft JhengHei" panose="020B0604030504040204" pitchFamily="34" charset="-120"/>
              </a:rPr>
              <a:t>using namespace std;</a:t>
            </a:r>
          </a:p>
        </p:txBody>
      </p:sp>
      <p:sp>
        <p:nvSpPr>
          <p:cNvPr id="2" name="矩形 1"/>
          <p:cNvSpPr/>
          <p:nvPr/>
        </p:nvSpPr>
        <p:spPr>
          <a:xfrm>
            <a:off x="1158459" y="1859964"/>
            <a:ext cx="7434341" cy="2016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Levenim MT" panose="020B0604020202020204" pitchFamily="2" charset="-79"/>
              </a:rPr>
              <a:t>使用</a:t>
            </a:r>
            <a:r>
              <a:rPr lang="en-US" altLang="zh-TW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Levenim MT" panose="020B0604020202020204" pitchFamily="2" charset="-79"/>
              </a:rPr>
              <a:t>std(</a:t>
            </a:r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Levenim MT" panose="020B0604020202020204" pitchFamily="2" charset="-79"/>
              </a:rPr>
              <a:t>標準</a:t>
            </a:r>
            <a:r>
              <a:rPr lang="en-US" altLang="zh-TW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Levenim MT" panose="020B0604020202020204" pitchFamily="2" charset="-79"/>
              </a:rPr>
              <a:t>)</a:t>
            </a:r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Levenim MT" panose="020B0604020202020204" pitchFamily="2" charset="-79"/>
              </a:rPr>
              <a:t>命名空間的意思。</a:t>
            </a:r>
          </a:p>
          <a:p>
            <a:pPr>
              <a:lnSpc>
                <a:spcPct val="114000"/>
              </a:lnSpc>
            </a:pPr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Levenim MT" panose="020B0604020202020204" pitchFamily="2" charset="-79"/>
              </a:rPr>
              <a:t>所謂命名空間是標準</a:t>
            </a:r>
            <a:r>
              <a:rPr lang="en-US" altLang="zh-TW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Levenim MT" panose="020B0604020202020204" pitchFamily="2" charset="-79"/>
              </a:rPr>
              <a:t>C++</a:t>
            </a:r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Levenim MT" panose="020B0604020202020204" pitchFamily="2" charset="-79"/>
              </a:rPr>
              <a:t>中一種機制，用在控制不同函式庫的衝突問題，使用它可以在不同空間內使用相同名字的函式庫或者函式。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    </a:t>
            </a:r>
            <a:endParaRPr lang="zh-CN" altLang="en-US" b="0" i="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想法泡泡: 雲朵 2"/>
          <p:cNvSpPr/>
          <p:nvPr/>
        </p:nvSpPr>
        <p:spPr>
          <a:xfrm>
            <a:off x="9378859" y="2514600"/>
            <a:ext cx="2355941" cy="1828800"/>
          </a:xfrm>
          <a:prstGeom prst="cloudCallout">
            <a:avLst>
              <a:gd name="adj1" fmla="val -138814"/>
              <a:gd name="adj2" fmla="val -88437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9610723" y="324433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就先打上這一行吧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/>
          <p:nvPr/>
        </p:nvSpPr>
        <p:spPr>
          <a:xfrm>
            <a:off x="1309275" y="650240"/>
            <a:ext cx="8229600" cy="7474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dirty="0">
                <a:solidFill>
                  <a:srgbClr val="1B70E4"/>
                </a:solidFill>
                <a:latin typeface="+mn-lt"/>
              </a:rPr>
              <a:t>int main()</a:t>
            </a:r>
            <a:endParaRPr lang="zh-TW" altLang="en-US" b="1" dirty="0">
              <a:solidFill>
                <a:srgbClr val="1B70E4"/>
              </a:solidFill>
              <a:latin typeface="+mn-lt"/>
            </a:endParaRPr>
          </a:p>
        </p:txBody>
      </p:sp>
      <p:sp>
        <p:nvSpPr>
          <p:cNvPr id="3" name="內容版面配置區 2"/>
          <p:cNvSpPr txBox="1"/>
          <p:nvPr/>
        </p:nvSpPr>
        <p:spPr>
          <a:xfrm>
            <a:off x="1126837" y="1872260"/>
            <a:ext cx="6726843" cy="43355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8AB833"/>
              </a:buClr>
            </a:pP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一個</a:t>
            </a:r>
            <a: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C++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程式包含一個或以上的</a:t>
            </a:r>
            <a:r>
              <a:rPr lang="zh-CN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函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式，所有程式開始於</a:t>
            </a:r>
            <a: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main(</a:t>
            </a:r>
            <a:r>
              <a:rPr lang="zh-TW" altLang="en-US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endPara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buClr>
                <a:srgbClr val="8AB833"/>
              </a:buClr>
            </a:pP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小括號的出現，代表一個函式</a:t>
            </a:r>
          </a:p>
          <a:p>
            <a:pPr>
              <a:buClr>
                <a:srgbClr val="8AB833"/>
              </a:buClr>
            </a:pPr>
            <a: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int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表示傳回一個整數值</a:t>
            </a:r>
          </a:p>
          <a:p>
            <a:pPr>
              <a:buClr>
                <a:srgbClr val="8AB833"/>
              </a:buClr>
            </a:pP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一個函式的程式碼，被一對大括號</a:t>
            </a:r>
            <a:r>
              <a:rPr lang="en-US" altLang="zh-TW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{ }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所包圍</a:t>
            </a:r>
          </a:p>
          <a:p>
            <a:pPr>
              <a:buClr>
                <a:srgbClr val="8AB833"/>
              </a:buClr>
            </a:pPr>
            <a: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return 0;</a:t>
            </a:r>
            <a:b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一種返回程式的方法，也代表程式正確的結束並返回</a:t>
            </a:r>
            <a:endParaRPr lang="zh-TW" altLang="en-US" sz="2400" dirty="0"/>
          </a:p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7985760" y="3429000"/>
            <a:ext cx="3456380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TW" dirty="0">
                <a:ea typeface="Microsoft JhengHei" panose="020B0604030504040204" pitchFamily="34" charset="-120"/>
              </a:rPr>
              <a:t>#include &lt;iostream&gt;</a:t>
            </a:r>
          </a:p>
          <a:p>
            <a:r>
              <a:rPr lang="en-US" altLang="zh-TW" dirty="0">
                <a:ea typeface="Microsoft JhengHei" panose="020B0604030504040204" pitchFamily="34" charset="-120"/>
              </a:rPr>
              <a:t>using namespace std;</a:t>
            </a:r>
          </a:p>
          <a:p>
            <a:r>
              <a:rPr lang="en-US" altLang="zh-TW" dirty="0">
                <a:ea typeface="Microsoft JhengHei" panose="020B0604030504040204" pitchFamily="34" charset="-120"/>
              </a:rPr>
              <a:t>int main()</a:t>
            </a:r>
          </a:p>
          <a:p>
            <a:r>
              <a:rPr lang="en-US" altLang="zh-TW" dirty="0">
                <a:ea typeface="Microsoft JhengHei" panose="020B0604030504040204" pitchFamily="34" charset="-120"/>
              </a:rPr>
              <a:t>{</a:t>
            </a:r>
          </a:p>
          <a:p>
            <a:r>
              <a:rPr lang="en-US" altLang="zh-TW" dirty="0">
                <a:ea typeface="Microsoft JhengHei" panose="020B0604030504040204" pitchFamily="34" charset="-120"/>
              </a:rPr>
              <a:t>    </a:t>
            </a:r>
            <a:r>
              <a:rPr lang="en-US" altLang="zh-TW" dirty="0" err="1">
                <a:solidFill>
                  <a:srgbClr val="7030A0"/>
                </a:solidFill>
                <a:ea typeface="Microsoft JhengHei" panose="020B0604030504040204" pitchFamily="34" charset="-120"/>
              </a:rPr>
              <a:t>cout</a:t>
            </a:r>
            <a:r>
              <a:rPr lang="en-US" altLang="zh-TW" dirty="0">
                <a:solidFill>
                  <a:srgbClr val="7030A0"/>
                </a:solidFill>
                <a:ea typeface="Microsoft JhengHei" panose="020B0604030504040204" pitchFamily="34" charset="-120"/>
              </a:rPr>
              <a:t>&lt;&lt;"Hello, World!"&lt;&lt;</a:t>
            </a:r>
            <a:r>
              <a:rPr lang="en-US" altLang="zh-TW" dirty="0" err="1">
                <a:solidFill>
                  <a:srgbClr val="7030A0"/>
                </a:solidFill>
                <a:ea typeface="Microsoft JhengHei" panose="020B0604030504040204" pitchFamily="34" charset="-120"/>
              </a:rPr>
              <a:t>endl</a:t>
            </a:r>
            <a:r>
              <a:rPr lang="en-US" altLang="zh-TW" dirty="0">
                <a:solidFill>
                  <a:srgbClr val="7030A0"/>
                </a:solidFill>
                <a:ea typeface="Microsoft JhengHei" panose="020B0604030504040204" pitchFamily="34" charset="-120"/>
              </a:rPr>
              <a:t>;</a:t>
            </a:r>
          </a:p>
          <a:p>
            <a:r>
              <a:rPr lang="en-US" altLang="zh-TW" dirty="0">
                <a:ea typeface="Microsoft JhengHei" panose="020B0604030504040204" pitchFamily="34" charset="-120"/>
              </a:rPr>
              <a:t>    return 0;</a:t>
            </a:r>
          </a:p>
          <a:p>
            <a:r>
              <a:rPr lang="en-US" altLang="zh-TW" dirty="0">
                <a:ea typeface="Microsoft JhengHei" panose="020B0604030504040204" pitchFamily="34" charset="-120"/>
              </a:rPr>
              <a:t>}</a:t>
            </a:r>
            <a:endParaRPr lang="zh-TW" altLang="en-US" dirty="0"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/>
          <p:nvPr/>
        </p:nvSpPr>
        <p:spPr>
          <a:xfrm>
            <a:off x="1210492" y="914400"/>
            <a:ext cx="8229600" cy="6513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err="1">
                <a:solidFill>
                  <a:srgbClr val="C00000"/>
                </a:solidFill>
                <a:latin typeface="+mn-lt"/>
                <a:ea typeface="Microsoft JhengHei" panose="020B0604030504040204" pitchFamily="34" charset="-120"/>
              </a:rPr>
              <a:t>cout</a:t>
            </a:r>
            <a:r>
              <a:rPr lang="en-US" altLang="zh-TW" dirty="0">
                <a:solidFill>
                  <a:srgbClr val="C00000"/>
                </a:solidFill>
                <a:latin typeface="+mn-lt"/>
                <a:ea typeface="Microsoft JhengHei" panose="020B0604030504040204" pitchFamily="34" charset="-120"/>
              </a:rPr>
              <a:t>&lt;&lt;</a:t>
            </a:r>
            <a:r>
              <a:rPr lang="en-US" altLang="zh-TW" dirty="0">
                <a:latin typeface="+mn-lt"/>
                <a:ea typeface="Microsoft JhengHei" panose="020B0604030504040204" pitchFamily="34" charset="-120"/>
              </a:rPr>
              <a:t>"Hello, World!"</a:t>
            </a:r>
            <a:r>
              <a:rPr lang="en-US" altLang="zh-TW" dirty="0">
                <a:solidFill>
                  <a:srgbClr val="C00000"/>
                </a:solidFill>
                <a:latin typeface="+mn-lt"/>
                <a:ea typeface="Microsoft JhengHei" panose="020B0604030504040204" pitchFamily="34" charset="-120"/>
              </a:rPr>
              <a:t>&lt;&lt;</a:t>
            </a:r>
            <a:r>
              <a:rPr lang="en-US" altLang="zh-TW" dirty="0" err="1">
                <a:solidFill>
                  <a:srgbClr val="C00000"/>
                </a:solidFill>
                <a:latin typeface="+mn-lt"/>
                <a:ea typeface="Microsoft JhengHei" panose="020B0604030504040204" pitchFamily="34" charset="-120"/>
              </a:rPr>
              <a:t>endl</a:t>
            </a:r>
            <a:r>
              <a:rPr lang="en-US" altLang="zh-TW" dirty="0">
                <a:solidFill>
                  <a:srgbClr val="C00000"/>
                </a:solidFill>
                <a:latin typeface="+mn-lt"/>
                <a:ea typeface="Microsoft JhengHei" panose="020B0604030504040204" pitchFamily="34" charset="-120"/>
              </a:rPr>
              <a:t>;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/>
          <p:cNvSpPr txBox="1"/>
          <p:nvPr/>
        </p:nvSpPr>
        <p:spPr>
          <a:xfrm>
            <a:off x="1005393" y="1883583"/>
            <a:ext cx="10080618" cy="290537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>
                <a:srgbClr val="8AB833"/>
              </a:buClr>
            </a:pPr>
            <a:r>
              <a:rPr lang="en-US" altLang="zh-TW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 )</a:t>
            </a:r>
            <a:b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輸出函式，告訴計算器將””之間的字符串送到標準輸出設備（如螢幕）上</a:t>
            </a:r>
          </a:p>
          <a:p>
            <a:pPr>
              <a:spcBef>
                <a:spcPts val="1200"/>
              </a:spcBef>
            </a:pPr>
            <a:r>
              <a:rPr lang="zh-TW" altLang="en-US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雙引號内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的文字會被顯</a:t>
            </a:r>
            <a:r>
              <a:rPr lang="zh-CN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示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出來</a:t>
            </a:r>
          </a:p>
          <a:p>
            <a:pPr lvl="1">
              <a:spcBef>
                <a:spcPts val="1200"/>
              </a:spcBef>
              <a:buClr>
                <a:srgbClr val="8AB833"/>
              </a:buClr>
            </a:pPr>
            <a:r>
              <a:rPr lang="en-US" altLang="zh-TW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&lt;&lt;"</a:t>
            </a:r>
            <a:r>
              <a:rPr lang="en-US" altLang="zh-TW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Hello, World!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"&lt;&lt;</a:t>
            </a:r>
            <a:r>
              <a:rPr lang="en-US" altLang="zh-TW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endl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;</a:t>
            </a:r>
          </a:p>
          <a:p>
            <a:pPr lvl="1">
              <a:spcBef>
                <a:spcPts val="1200"/>
              </a:spcBef>
              <a:buClr>
                <a:srgbClr val="8AB833"/>
              </a:buClr>
            </a:pP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&lt;&lt;</a:t>
            </a:r>
            <a:r>
              <a:rPr lang="en-US" altLang="zh-TW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endl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有換行的功能</a:t>
            </a:r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A5856E2-8EFE-4F9B-B339-C6E3A55E2D8B}"/>
              </a:ext>
            </a:extLst>
          </p:cNvPr>
          <p:cNvSpPr/>
          <p:nvPr/>
        </p:nvSpPr>
        <p:spPr>
          <a:xfrm>
            <a:off x="7080068" y="3912275"/>
            <a:ext cx="4005943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#include &lt;iostream&gt;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using namespace std;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int main()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{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</a:t>
            </a:r>
            <a:r>
              <a:rPr lang="en-US" altLang="zh-TW" dirty="0" err="1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</a:t>
            </a:r>
            <a:r>
              <a:rPr lang="en-US" altLang="zh-TW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&lt;&lt;"Hello, World!"&lt;&lt;</a:t>
            </a:r>
            <a:r>
              <a:rPr lang="en-US" altLang="zh-TW" dirty="0" err="1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endl</a:t>
            </a:r>
            <a:r>
              <a:rPr lang="en-US" altLang="zh-TW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;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return 0;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}</a:t>
            </a:r>
            <a:endParaRPr lang="zh-TW" alt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/>
          <p:nvPr/>
        </p:nvSpPr>
        <p:spPr>
          <a:xfrm>
            <a:off x="1304680" y="741675"/>
            <a:ext cx="9741449" cy="72888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;</a:t>
            </a:r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是每一行指令的結束符號</a:t>
            </a:r>
          </a:p>
        </p:txBody>
      </p:sp>
      <p:sp>
        <p:nvSpPr>
          <p:cNvPr id="3" name="內容版面配置區 2"/>
          <p:cNvSpPr txBox="1"/>
          <p:nvPr/>
        </p:nvSpPr>
        <p:spPr>
          <a:xfrm>
            <a:off x="1148803" y="1884094"/>
            <a:ext cx="8856984" cy="728883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8AB833"/>
              </a:buClr>
            </a:pP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每一行（或者說每一個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statement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），以分號</a:t>
            </a:r>
            <a:r>
              <a:rPr lang="en-US" altLang="zh-TW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;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作為結束。</a:t>
            </a:r>
            <a:endParaRPr lang="zh-TW" altLang="en-US" dirty="0"/>
          </a:p>
        </p:txBody>
      </p:sp>
      <p:pic>
        <p:nvPicPr>
          <p:cNvPr id="8" name="圖片 7" descr="一張含有 螢幕擷取畫面 的圖片&#10;&#10;自動產生的描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71" y="3026513"/>
            <a:ext cx="4383109" cy="28800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404071" y="4259960"/>
            <a:ext cx="4383109" cy="66090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想法泡泡: 雲朵 10"/>
          <p:cNvSpPr/>
          <p:nvPr/>
        </p:nvSpPr>
        <p:spPr>
          <a:xfrm>
            <a:off x="7995463" y="2986859"/>
            <a:ext cx="3268807" cy="2305050"/>
          </a:xfrm>
          <a:prstGeom prst="cloudCallout">
            <a:avLst>
              <a:gd name="adj1" fmla="val -111380"/>
              <a:gd name="adj2" fmla="val 1846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沒有結束符號， </a:t>
            </a:r>
            <a:endParaRPr lang="en-US" altLang="zh-TW" sz="2000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TW" altLang="en-US" sz="20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就犯了語法錯誤，無法編譯</a:t>
            </a:r>
            <a:endParaRPr lang="zh-TW" alt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79628" y="503582"/>
            <a:ext cx="4998720" cy="895847"/>
          </a:xfrm>
        </p:spPr>
        <p:txBody>
          <a:bodyPr/>
          <a:lstStyle/>
          <a:p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語法與語意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1219200" y="1867218"/>
            <a:ext cx="10058400" cy="4351337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如果犯了</a:t>
            </a: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語法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上的錯誤，將會無法編譯成功，</a:t>
            </a:r>
            <a:b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而且在編譯的過程會提示語法上的錯誤。</a:t>
            </a:r>
            <a:endParaRPr lang="en-US" altLang="zh-TW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14000"/>
              </a:lnSpc>
            </a:pP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而</a:t>
            </a:r>
            <a:r>
              <a:rPr lang="zh-TW" altLang="en-US" sz="2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語意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的錯誤，編譯程式就無法辨識出來，</a:t>
            </a:r>
            <a:b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例如，輸出的結果與問題的需求是不同的， </a:t>
            </a:r>
            <a:b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你好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寫成</a:t>
            </a:r>
            <a:r>
              <a:rPr lang="zh-TW" altLang="en-US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你不好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，就是語意上的問題，這些問題只能靠工程師小心檢查錯誤。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4882" y="516162"/>
            <a:ext cx="4177085" cy="889221"/>
          </a:xfrm>
        </p:spPr>
        <p:txBody>
          <a:bodyPr/>
          <a:lstStyle/>
          <a:p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編譯器與編譯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1214882" y="1854200"/>
            <a:ext cx="9940798" cy="1498600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簡單來說，編譯器，就是將人類懂的語言翻譯成電腦懂的語言，</a:t>
            </a:r>
            <a: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DICE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裡頭藏有一個翻譯官，按下執行就可以執行編譯的工作。</a:t>
            </a:r>
            <a:endParaRPr lang="zh-TW" altLang="en-US" sz="2400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80FE345F-217B-40A9-9D5B-10F98B882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281" y="3708400"/>
            <a:ext cx="9360000" cy="21888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拱形 1">
            <a:extLst>
              <a:ext uri="{FF2B5EF4-FFF2-40B4-BE49-F238E27FC236}">
                <a16:creationId xmlns:a16="http://schemas.microsoft.com/office/drawing/2014/main" id="{CCCBDF16-C123-4C25-AF22-00D43FBC89E1}"/>
              </a:ext>
            </a:extLst>
          </p:cNvPr>
          <p:cNvSpPr/>
          <p:nvPr/>
        </p:nvSpPr>
        <p:spPr>
          <a:xfrm rot="16200000">
            <a:off x="547315" y="3003871"/>
            <a:ext cx="2816550" cy="3739835"/>
          </a:xfrm>
          <a:prstGeom prst="blockArc">
            <a:avLst>
              <a:gd name="adj1" fmla="val 9447466"/>
              <a:gd name="adj2" fmla="val 601940"/>
              <a:gd name="adj3" fmla="val 29205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C10FA0D-25D3-4643-998A-A27A35915DAA}"/>
              </a:ext>
            </a:extLst>
          </p:cNvPr>
          <p:cNvSpPr txBox="1"/>
          <p:nvPr/>
        </p:nvSpPr>
        <p:spPr>
          <a:xfrm>
            <a:off x="2954518" y="2912031"/>
            <a:ext cx="695062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延伸學習</a:t>
            </a:r>
            <a:r>
              <a:rPr kumimoji="0" lang="en-US" altLang="zh-TW" sz="54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cout</a:t>
            </a:r>
            <a:r>
              <a:rPr kumimoji="0" lang="en-US" altLang="zh-TW" sz="54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  )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的格式問題</a:t>
            </a:r>
            <a:endParaRPr kumimoji="0" lang="zh-TW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9" name="十字形 8">
            <a:extLst>
              <a:ext uri="{FF2B5EF4-FFF2-40B4-BE49-F238E27FC236}">
                <a16:creationId xmlns:a16="http://schemas.microsoft.com/office/drawing/2014/main" id="{36447B5F-78BA-41D1-BE7B-5A1E521D7F23}"/>
              </a:ext>
            </a:extLst>
          </p:cNvPr>
          <p:cNvSpPr/>
          <p:nvPr/>
        </p:nvSpPr>
        <p:spPr>
          <a:xfrm>
            <a:off x="9361622" y="642780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十字形 9">
            <a:extLst>
              <a:ext uri="{FF2B5EF4-FFF2-40B4-BE49-F238E27FC236}">
                <a16:creationId xmlns:a16="http://schemas.microsoft.com/office/drawing/2014/main" id="{AA0B64D9-7791-478E-96B4-BA7D47160F82}"/>
              </a:ext>
            </a:extLst>
          </p:cNvPr>
          <p:cNvSpPr/>
          <p:nvPr/>
        </p:nvSpPr>
        <p:spPr>
          <a:xfrm>
            <a:off x="10820400" y="222547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129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3A62A04E-D50F-4795-8C2D-2DF22418A4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7"/>
          <a:stretch/>
        </p:blipFill>
        <p:spPr>
          <a:xfrm>
            <a:off x="3354946" y="798335"/>
            <a:ext cx="5482107" cy="559183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3833177" y="1279525"/>
            <a:ext cx="4200525" cy="2149475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概念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/>
          <p:nvPr/>
        </p:nvSpPr>
        <p:spPr>
          <a:xfrm>
            <a:off x="1052923" y="1071998"/>
            <a:ext cx="9819680" cy="73144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一些轉換符號的用法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085565"/>
              </p:ext>
            </p:extLst>
          </p:nvPr>
        </p:nvGraphicFramePr>
        <p:xfrm>
          <a:off x="2232430" y="1917571"/>
          <a:ext cx="7907706" cy="3597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2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03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TW" altLang="en-US" sz="2800" b="1" kern="1200" dirty="0">
                          <a:solidFill>
                            <a:schemeClr val="lt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跳脫字符的程式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TW" altLang="en-US" sz="2800" b="1" kern="1200" dirty="0">
                          <a:solidFill>
                            <a:schemeClr val="lt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描述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36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\n</a:t>
                      </a:r>
                      <a:endParaRPr lang="zh-TW" alt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baseline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換行	</a:t>
                      </a:r>
                      <a:endParaRPr lang="zh-TW" alt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383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\t</a:t>
                      </a:r>
                      <a:endParaRPr lang="zh-TW" alt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TW" altLang="en-US" sz="2800" kern="1200" dirty="0">
                          <a:solidFill>
                            <a:schemeClr val="dk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水平</a:t>
                      </a:r>
                      <a:r>
                        <a:rPr lang="zh-TW" altLang="en-US" sz="2800" kern="1200">
                          <a:solidFill>
                            <a:schemeClr val="dk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平移一個</a:t>
                      </a:r>
                      <a:r>
                        <a:rPr lang="en-US" altLang="zh-TW" sz="2800" kern="1200">
                          <a:solidFill>
                            <a:schemeClr val="dk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tab</a:t>
                      </a:r>
                      <a:r>
                        <a:rPr lang="zh-TW" altLang="en-US" sz="2800" kern="1200" dirty="0">
                          <a:solidFill>
                            <a:schemeClr val="dk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鍵距離</a:t>
                      </a:r>
                      <a:endParaRPr lang="zh-TW" alt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6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\a</a:t>
                      </a:r>
                      <a:endParaRPr lang="zh-TW" alt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TW" altLang="en-US" sz="2800" kern="1200" dirty="0">
                          <a:solidFill>
                            <a:schemeClr val="dk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發出警示值聲音</a:t>
                      </a:r>
                      <a:endParaRPr lang="zh-TW" alt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2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TW" sz="2800" kern="1200" dirty="0">
                          <a:solidFill>
                            <a:srgbClr val="C0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\</a:t>
                      </a:r>
                      <a:r>
                        <a:rPr lang="en-US" altLang="zh-TW" sz="2800" kern="1200" dirty="0">
                          <a:solidFill>
                            <a:schemeClr val="dk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\</a:t>
                      </a:r>
                      <a:endParaRPr lang="zh-TW" alt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TW" altLang="en-US" sz="2800" kern="1200" dirty="0">
                          <a:solidFill>
                            <a:schemeClr val="dk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印斜線</a:t>
                      </a:r>
                      <a:r>
                        <a:rPr lang="en-US" altLang="zh-TW" sz="2800" kern="1200" dirty="0">
                          <a:solidFill>
                            <a:schemeClr val="dk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\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367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800" dirty="0">
                          <a:solidFill>
                            <a:srgbClr val="C0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\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”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TW" altLang="en-US" sz="2800" kern="1200" dirty="0">
                          <a:solidFill>
                            <a:schemeClr val="dk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印雙引號</a:t>
                      </a:r>
                      <a:r>
                        <a:rPr lang="en-US" altLang="zh-TW" sz="2800" kern="1200" dirty="0">
                          <a:solidFill>
                            <a:schemeClr val="dk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”</a:t>
                      </a:r>
                      <a:endParaRPr lang="zh-TW" alt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6764172" y="5523236"/>
            <a:ext cx="431534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spcBef>
                <a:spcPts val="1200"/>
              </a:spcBef>
            </a:pPr>
            <a:r>
              <a:rPr lang="en-US" altLang="zh-TW" sz="20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&lt;&lt;"</a:t>
            </a:r>
            <a:r>
              <a:rPr lang="en-US" altLang="zh-TW" sz="20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Hello, World!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"&lt;&lt;</a:t>
            </a:r>
            <a:r>
              <a:rPr lang="en-US" altLang="zh-TW" sz="20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endl</a:t>
            </a:r>
            <a:r>
              <a:rPr lang="en-US" altLang="zh-TW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;</a:t>
            </a:r>
          </a:p>
          <a:p>
            <a:pPr lvl="1">
              <a:spcBef>
                <a:spcPts val="1200"/>
              </a:spcBef>
            </a:pPr>
            <a:r>
              <a:rPr lang="en-US" altLang="zh-TW" sz="2000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endl</a:t>
            </a:r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已包含換行的功能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DC42A17-186C-48DC-8DA9-D8D8ED1AC6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884331"/>
              </p:ext>
            </p:extLst>
          </p:nvPr>
        </p:nvGraphicFramePr>
        <p:xfrm>
          <a:off x="1066799" y="1964871"/>
          <a:ext cx="10058401" cy="4153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508">
                  <a:extLst>
                    <a:ext uri="{9D8B030D-6E8A-4147-A177-3AD203B41FA5}">
                      <a16:colId xmlns:a16="http://schemas.microsoft.com/office/drawing/2014/main" val="1769359750"/>
                    </a:ext>
                  </a:extLst>
                </a:gridCol>
                <a:gridCol w="1669508">
                  <a:extLst>
                    <a:ext uri="{9D8B030D-6E8A-4147-A177-3AD203B41FA5}">
                      <a16:colId xmlns:a16="http://schemas.microsoft.com/office/drawing/2014/main" val="1922364500"/>
                    </a:ext>
                  </a:extLst>
                </a:gridCol>
                <a:gridCol w="1669508">
                  <a:extLst>
                    <a:ext uri="{9D8B030D-6E8A-4147-A177-3AD203B41FA5}">
                      <a16:colId xmlns:a16="http://schemas.microsoft.com/office/drawing/2014/main" val="766011630"/>
                    </a:ext>
                  </a:extLst>
                </a:gridCol>
                <a:gridCol w="1669508">
                  <a:extLst>
                    <a:ext uri="{9D8B030D-6E8A-4147-A177-3AD203B41FA5}">
                      <a16:colId xmlns:a16="http://schemas.microsoft.com/office/drawing/2014/main" val="3424421284"/>
                    </a:ext>
                  </a:extLst>
                </a:gridCol>
                <a:gridCol w="1777823">
                  <a:extLst>
                    <a:ext uri="{9D8B030D-6E8A-4147-A177-3AD203B41FA5}">
                      <a16:colId xmlns:a16="http://schemas.microsoft.com/office/drawing/2014/main" val="2522355354"/>
                    </a:ext>
                  </a:extLst>
                </a:gridCol>
                <a:gridCol w="1602546">
                  <a:extLst>
                    <a:ext uri="{9D8B030D-6E8A-4147-A177-3AD203B41FA5}">
                      <a16:colId xmlns:a16="http://schemas.microsoft.com/office/drawing/2014/main" val="986308712"/>
                    </a:ext>
                  </a:extLst>
                </a:gridCol>
              </a:tblGrid>
              <a:tr h="34828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Bin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（二進位）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Oct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（八進位）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Dec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（十進位）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Hex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（十六進位）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縮寫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字符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解釋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8726961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0000 0000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1200" u="non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0x00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NUL(null)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空字元符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extLst>
                  <a:ext uri="{0D108BD9-81ED-4DB2-BD59-A6C34878D82A}">
                    <a16:rowId xmlns:a16="http://schemas.microsoft.com/office/drawing/2014/main" val="2899775276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0000 0001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200" u="non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0x01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SOH(start of headline)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標題開始</a:t>
                      </a:r>
                      <a:endParaRPr lang="zh-TW" altLang="en-US" sz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extLst>
                  <a:ext uri="{0D108BD9-81ED-4DB2-BD59-A6C34878D82A}">
                    <a16:rowId xmlns:a16="http://schemas.microsoft.com/office/drawing/2014/main" val="2811426457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0000 0010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02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1200" u="non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0x02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STX(start of text)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正文開始</a:t>
                      </a:r>
                      <a:endParaRPr lang="zh-TW" altLang="en-US" sz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extLst>
                  <a:ext uri="{0D108BD9-81ED-4DB2-BD59-A6C34878D82A}">
                    <a16:rowId xmlns:a16="http://schemas.microsoft.com/office/drawing/2014/main" val="4205870529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0000 0011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03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1200" u="non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0x03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ETX(end of text)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正文結束</a:t>
                      </a:r>
                      <a:endParaRPr lang="zh-TW" altLang="en-US" sz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extLst>
                  <a:ext uri="{0D108BD9-81ED-4DB2-BD59-A6C34878D82A}">
                    <a16:rowId xmlns:a16="http://schemas.microsoft.com/office/drawing/2014/main" val="3405537473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0000 0100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04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1200" u="non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0x04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EOT(end of transmission)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傳輸結束</a:t>
                      </a:r>
                      <a:endParaRPr lang="zh-TW" altLang="en-US" sz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extLst>
                  <a:ext uri="{0D108BD9-81ED-4DB2-BD59-A6C34878D82A}">
                    <a16:rowId xmlns:a16="http://schemas.microsoft.com/office/drawing/2014/main" val="1091329144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0000 0101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05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1200" u="non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0x05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ENQ(enquiry)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請求</a:t>
                      </a:r>
                      <a:endParaRPr lang="zh-TW" altLang="en-US" sz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extLst>
                  <a:ext uri="{0D108BD9-81ED-4DB2-BD59-A6C34878D82A}">
                    <a16:rowId xmlns:a16="http://schemas.microsoft.com/office/drawing/2014/main" val="2464577504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0000 0110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06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1200" u="non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0x06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ACK(acknowledge)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收到通知</a:t>
                      </a:r>
                      <a:endParaRPr lang="zh-TW" altLang="en-US" sz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extLst>
                  <a:ext uri="{0D108BD9-81ED-4DB2-BD59-A6C34878D82A}">
                    <a16:rowId xmlns:a16="http://schemas.microsoft.com/office/drawing/2014/main" val="3667108183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0000 0111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07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1200" u="non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0x07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BEL(bell)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響鈴</a:t>
                      </a:r>
                      <a:endParaRPr lang="zh-TW" altLang="en-US" sz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extLst>
                  <a:ext uri="{0D108BD9-81ED-4DB2-BD59-A6C34878D82A}">
                    <a16:rowId xmlns:a16="http://schemas.microsoft.com/office/drawing/2014/main" val="4131550132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0000 1000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1200" u="non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0x08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BS(backspace)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退格</a:t>
                      </a:r>
                      <a:endParaRPr lang="zh-TW" altLang="en-US" sz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extLst>
                  <a:ext uri="{0D108BD9-81ED-4DB2-BD59-A6C34878D82A}">
                    <a16:rowId xmlns:a16="http://schemas.microsoft.com/office/drawing/2014/main" val="2784066144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0000 1001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1200" u="non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0x09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HT(horizontal tab)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水平制表符</a:t>
                      </a:r>
                      <a:endParaRPr lang="zh-TW" altLang="en-US" sz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extLst>
                  <a:ext uri="{0D108BD9-81ED-4DB2-BD59-A6C34878D82A}">
                    <a16:rowId xmlns:a16="http://schemas.microsoft.com/office/drawing/2014/main" val="3122933466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0000 1010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012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1200" u="non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0x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0A</a:t>
                      </a:r>
                    </a:p>
                  </a:txBody>
                  <a:tcPr marL="63990" marR="63990" marT="31995" marB="319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LF(NL line feed, new line)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換行鍵</a:t>
                      </a:r>
                      <a:endParaRPr lang="zh-TW" altLang="en-US" sz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990" marR="63990" marT="31995" marB="31995" anchor="ctr"/>
                </a:tc>
                <a:extLst>
                  <a:ext uri="{0D108BD9-81ED-4DB2-BD59-A6C34878D82A}">
                    <a16:rowId xmlns:a16="http://schemas.microsoft.com/office/drawing/2014/main" val="684073941"/>
                  </a:ext>
                </a:extLst>
              </a:tr>
            </a:tbl>
          </a:graphicData>
        </a:graphic>
      </p:graphicFrame>
      <p:sp>
        <p:nvSpPr>
          <p:cNvPr id="5" name="標題 1">
            <a:extLst>
              <a:ext uri="{FF2B5EF4-FFF2-40B4-BE49-F238E27FC236}">
                <a16:creationId xmlns:a16="http://schemas.microsoft.com/office/drawing/2014/main" id="{E2518E7B-E795-4BAF-A8D9-590BFE1222D5}"/>
              </a:ext>
            </a:extLst>
          </p:cNvPr>
          <p:cNvSpPr txBox="1">
            <a:spLocks/>
          </p:cNvSpPr>
          <p:nvPr/>
        </p:nvSpPr>
        <p:spPr>
          <a:xfrm>
            <a:off x="1066799" y="218661"/>
            <a:ext cx="9966959" cy="134782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44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ASCII</a:t>
            </a:r>
            <a:br>
              <a:rPr lang="en-US" altLang="zh-TW" sz="44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44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空白並不是代表沒有，大小寫是有區別的</a:t>
            </a:r>
          </a:p>
        </p:txBody>
      </p:sp>
      <p:pic>
        <p:nvPicPr>
          <p:cNvPr id="6" name="圖片 5" descr="v9.png">
            <a:extLst>
              <a:ext uri="{FF2B5EF4-FFF2-40B4-BE49-F238E27FC236}">
                <a16:creationId xmlns:a16="http://schemas.microsoft.com/office/drawing/2014/main" id="{04ECB960-4B9E-44E0-BBE3-465132848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7600" y="536260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05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1290320" y="985067"/>
            <a:ext cx="9774237" cy="1903413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電腦是被製造出來幫忙人類的工具， </a:t>
            </a:r>
            <a:br>
              <a:rPr lang="en-US" altLang="zh-TW" sz="44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44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讓電腦</a:t>
            </a:r>
            <a:r>
              <a:rPr lang="zh-TW" altLang="en-US" sz="4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把它所知道的東西告訴我們</a:t>
            </a:r>
            <a:r>
              <a:rPr lang="zh-TW" altLang="en-US" sz="44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是非常重要的。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9391" y="3969520"/>
            <a:ext cx="2985550" cy="2160000"/>
          </a:xfrm>
          <a:prstGeom prst="rect">
            <a:avLst/>
          </a:prstGeom>
        </p:spPr>
      </p:pic>
      <p:pic>
        <p:nvPicPr>
          <p:cNvPr id="5" name="圖形 4" descr="配有手機和計算機的筆記型電腦">
            <a:extLst>
              <a:ext uri="{FF2B5EF4-FFF2-40B4-BE49-F238E27FC236}">
                <a16:creationId xmlns:a16="http://schemas.microsoft.com/office/drawing/2014/main" id="{94585749-0EA6-48C8-98F7-37CF58C63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90320" y="3515360"/>
            <a:ext cx="3342640" cy="33426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8628" y="608661"/>
            <a:ext cx="10774016" cy="769872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電腦把它想說的告訴我們，至少有兩種方法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idx="4294967295"/>
          </p:nvPr>
        </p:nvSpPr>
        <p:spPr>
          <a:xfrm>
            <a:off x="1097280" y="2057906"/>
            <a:ext cx="3648876" cy="392966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讓電腦用喇叭發出聲音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4294967295"/>
          </p:nvPr>
        </p:nvSpPr>
        <p:spPr>
          <a:xfrm>
            <a:off x="6716697" y="2047775"/>
            <a:ext cx="2528887" cy="406027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用螢幕輸出文字</a:t>
            </a:r>
          </a:p>
        </p:txBody>
      </p:sp>
      <p:pic>
        <p:nvPicPr>
          <p:cNvPr id="9" name="內容版面配置區 8" descr="一張含有 標誌, 室外, 街道 的圖片&#10;&#10;產生非常高可信度的描述"/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392" y="2672967"/>
            <a:ext cx="3332511" cy="3217545"/>
          </a:xfrm>
        </p:spPr>
      </p:pic>
      <p:grpSp>
        <p:nvGrpSpPr>
          <p:cNvPr id="3" name="群組 2">
            <a:extLst>
              <a:ext uri="{FF2B5EF4-FFF2-40B4-BE49-F238E27FC236}">
                <a16:creationId xmlns:a16="http://schemas.microsoft.com/office/drawing/2014/main" id="{1C6A68AE-DC90-4B8C-9322-5A4CA3615BD9}"/>
              </a:ext>
            </a:extLst>
          </p:cNvPr>
          <p:cNvGrpSpPr/>
          <p:nvPr/>
        </p:nvGrpSpPr>
        <p:grpSpPr>
          <a:xfrm>
            <a:off x="6519514" y="2450872"/>
            <a:ext cx="3513416" cy="3513416"/>
            <a:chOff x="6370193" y="2263868"/>
            <a:chExt cx="3513416" cy="3513416"/>
          </a:xfrm>
        </p:grpSpPr>
        <p:pic>
          <p:nvPicPr>
            <p:cNvPr id="11" name="圖形 10" descr="螢幕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370193" y="2263868"/>
              <a:ext cx="3513416" cy="3513416"/>
            </a:xfrm>
            <a:prstGeom prst="rect">
              <a:avLst/>
            </a:prstGeom>
          </p:spPr>
        </p:pic>
        <p:sp>
          <p:nvSpPr>
            <p:cNvPr id="12" name="文字方塊 11"/>
            <p:cNvSpPr txBox="1"/>
            <p:nvPr/>
          </p:nvSpPr>
          <p:spPr>
            <a:xfrm>
              <a:off x="6969067" y="3136124"/>
              <a:ext cx="14259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Hello, World!</a:t>
              </a:r>
              <a:endParaRPr lang="zh-TW" altLang="en-US" dirty="0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一張含有 物件 的圖片&#10;&#10;描述是以高可信度產生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459" y="176241"/>
            <a:ext cx="8881241" cy="6505517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3362751" y="2126078"/>
            <a:ext cx="37753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請在螢幕上顯示</a:t>
            </a:r>
          </a:p>
          <a:p>
            <a:r>
              <a:rPr lang="en-US" altLang="zh-TW" sz="40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Hello, World!</a:t>
            </a:r>
            <a:endParaRPr lang="zh-TW" altLang="en-US" sz="4000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440517" y="460855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問題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9367" y="496956"/>
            <a:ext cx="10058400" cy="879061"/>
          </a:xfrm>
        </p:spPr>
        <p:txBody>
          <a:bodyPr/>
          <a:lstStyle/>
          <a:p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先在編輯器上面給一個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樣式</a:t>
            </a:r>
          </a:p>
        </p:txBody>
      </p:sp>
      <p:sp>
        <p:nvSpPr>
          <p:cNvPr id="3" name="矩形 2"/>
          <p:cNvSpPr/>
          <p:nvPr/>
        </p:nvSpPr>
        <p:spPr>
          <a:xfrm>
            <a:off x="3915576" y="2534120"/>
            <a:ext cx="3677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/>
              <a:t>#include &lt;iostream&gt;</a:t>
            </a:r>
          </a:p>
          <a:p>
            <a:r>
              <a:rPr lang="en-US" altLang="zh-TW" sz="2800" dirty="0"/>
              <a:t>using namespace std;</a:t>
            </a:r>
          </a:p>
          <a:p>
            <a:r>
              <a:rPr lang="en-US" altLang="zh-TW" sz="2800" dirty="0"/>
              <a:t>int main()</a:t>
            </a:r>
          </a:p>
          <a:p>
            <a:r>
              <a:rPr lang="en-US" altLang="zh-TW" sz="2800" dirty="0"/>
              <a:t>{</a:t>
            </a:r>
          </a:p>
          <a:p>
            <a:r>
              <a:rPr lang="en-US" altLang="zh-TW" sz="2800" dirty="0"/>
              <a:t>	return 0;</a:t>
            </a:r>
          </a:p>
          <a:p>
            <a:r>
              <a:rPr lang="en-US" altLang="zh-TW" sz="2800" dirty="0"/>
              <a:t>}</a:t>
            </a:r>
            <a:endParaRPr lang="zh-TW" altLang="en-US" sz="1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/>
          <p:nvPr/>
        </p:nvSpPr>
        <p:spPr>
          <a:xfrm>
            <a:off x="1211827" y="622852"/>
            <a:ext cx="7607495" cy="91992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加上</a:t>
            </a:r>
            <a:r>
              <a:rPr lang="en-US" altLang="zh-TW" sz="48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Hello,</a:t>
            </a:r>
            <a:r>
              <a:rPr lang="zh-TW" altLang="en-US" sz="48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4800" b="1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World!</a:t>
            </a:r>
            <a:r>
              <a:rPr lang="zh-TW" altLang="en-US" sz="48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程式碼</a:t>
            </a:r>
          </a:p>
        </p:txBody>
      </p:sp>
      <p:sp>
        <p:nvSpPr>
          <p:cNvPr id="5" name="內容版面配置區 2"/>
          <p:cNvSpPr txBox="1"/>
          <p:nvPr/>
        </p:nvSpPr>
        <p:spPr>
          <a:xfrm>
            <a:off x="1211827" y="1904213"/>
            <a:ext cx="7027583" cy="400070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dirty="0"/>
              <a:t>#include &lt;iostream&gt;</a:t>
            </a:r>
          </a:p>
          <a:p>
            <a:pPr marL="0" indent="0">
              <a:buNone/>
            </a:pPr>
            <a:r>
              <a:rPr lang="en-US" altLang="zh-TW" sz="3000" dirty="0"/>
              <a:t>using namespace std;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zh-TW" sz="3000" dirty="0">
                <a:ea typeface="Microsoft JhengHei" panose="020B0604030504040204" pitchFamily="34" charset="-120"/>
              </a:rPr>
              <a:t>int main()</a:t>
            </a:r>
            <a:endParaRPr lang="zh-TW" altLang="en-US" sz="3000" dirty="0">
              <a:ea typeface="Microsoft JhengHei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TW" sz="4400" b="1" dirty="0">
                <a:ea typeface="Microsoft JhengHei" panose="020B0604030504040204" pitchFamily="34" charset="-120"/>
              </a:rPr>
              <a:t>{</a:t>
            </a:r>
            <a:endParaRPr lang="zh-TW" altLang="en-US" sz="4400" b="1" dirty="0"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altLang="zh-TW" sz="3000" dirty="0">
                <a:solidFill>
                  <a:srgbClr val="C00000"/>
                </a:solidFill>
                <a:highlight>
                  <a:srgbClr val="FFFF00"/>
                </a:highlight>
                <a:ea typeface="Microsoft JhengHei" panose="020B0604030504040204" pitchFamily="34" charset="-120"/>
              </a:rPr>
              <a:t>    </a:t>
            </a:r>
            <a:r>
              <a:rPr lang="en-US" altLang="zh-TW" sz="3000" dirty="0" err="1">
                <a:solidFill>
                  <a:srgbClr val="C00000"/>
                </a:solidFill>
                <a:highlight>
                  <a:srgbClr val="FFFF00"/>
                </a:highlight>
              </a:rPr>
              <a:t>cout</a:t>
            </a:r>
            <a:r>
              <a:rPr lang="en-US" altLang="zh-TW" sz="3000" dirty="0">
                <a:solidFill>
                  <a:srgbClr val="C00000"/>
                </a:solidFill>
                <a:highlight>
                  <a:srgbClr val="FFFF00"/>
                </a:highlight>
              </a:rPr>
              <a:t>&lt;&lt;</a:t>
            </a:r>
            <a:r>
              <a:rPr lang="en-US" altLang="zh-TW" sz="3000" dirty="0">
                <a:highlight>
                  <a:srgbClr val="FFFF00"/>
                </a:highlight>
              </a:rPr>
              <a:t>"</a:t>
            </a:r>
            <a:r>
              <a:rPr lang="en-US" altLang="zh-TW" sz="3000" dirty="0">
                <a:solidFill>
                  <a:srgbClr val="7030A0"/>
                </a:solidFill>
                <a:highlight>
                  <a:srgbClr val="FFFF00"/>
                </a:highlight>
              </a:rPr>
              <a:t>Hello, World!</a:t>
            </a:r>
            <a:r>
              <a:rPr lang="en-US" altLang="zh-TW" sz="3000" dirty="0">
                <a:highlight>
                  <a:srgbClr val="FFFF00"/>
                </a:highlight>
              </a:rPr>
              <a:t>"</a:t>
            </a:r>
            <a:r>
              <a:rPr lang="en-US" altLang="zh-TW" sz="3000" dirty="0">
                <a:solidFill>
                  <a:srgbClr val="C00000"/>
                </a:solidFill>
                <a:highlight>
                  <a:srgbClr val="FFFF00"/>
                </a:highlight>
              </a:rPr>
              <a:t>&lt;&lt;</a:t>
            </a:r>
            <a:r>
              <a:rPr lang="en-US" altLang="zh-TW" sz="3000" dirty="0" err="1">
                <a:solidFill>
                  <a:srgbClr val="C00000"/>
                </a:solidFill>
                <a:highlight>
                  <a:srgbClr val="FFFF00"/>
                </a:highlight>
              </a:rPr>
              <a:t>endl</a:t>
            </a:r>
            <a:r>
              <a:rPr lang="en-US" altLang="zh-TW" sz="3000" dirty="0">
                <a:solidFill>
                  <a:srgbClr val="C00000"/>
                </a:solidFill>
                <a:highlight>
                  <a:srgbClr val="FFFF00"/>
                </a:highlight>
              </a:rPr>
              <a:t>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zh-TW" sz="3000" dirty="0">
                <a:ea typeface="Microsoft JhengHei" panose="020B0604030504040204" pitchFamily="34" charset="-120"/>
              </a:rPr>
              <a:t>    return 0;</a:t>
            </a:r>
            <a:endParaRPr lang="zh-TW" altLang="en-US" sz="3000" dirty="0">
              <a:ea typeface="Microsoft JhengHei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TW" sz="4400" b="1" dirty="0">
                <a:ea typeface="Microsoft JhengHei" panose="020B0604030504040204" pitchFamily="34" charset="-120"/>
              </a:rPr>
              <a:t>}</a:t>
            </a:r>
            <a:endParaRPr lang="zh-TW" altLang="en-US" sz="4400" b="1" dirty="0">
              <a:ea typeface="Microsoft JhengHei" panose="020B0604030504040204" pitchFamily="34" charset="-120"/>
            </a:endParaRPr>
          </a:p>
          <a:p>
            <a:endParaRPr lang="zh-TW" altLang="en-US" dirty="0"/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46CE6FF9-0E02-4492-9EF1-484996F4FC49}"/>
              </a:ext>
            </a:extLst>
          </p:cNvPr>
          <p:cNvGrpSpPr/>
          <p:nvPr/>
        </p:nvGrpSpPr>
        <p:grpSpPr>
          <a:xfrm>
            <a:off x="6751057" y="2031717"/>
            <a:ext cx="2683165" cy="2388326"/>
            <a:chOff x="6203042" y="2183674"/>
            <a:chExt cx="2683165" cy="2388326"/>
          </a:xfrm>
        </p:grpSpPr>
        <p:sp>
          <p:nvSpPr>
            <p:cNvPr id="7" name="流程圖: 循序存取儲存裝置 6"/>
            <p:cNvSpPr/>
            <p:nvPr/>
          </p:nvSpPr>
          <p:spPr>
            <a:xfrm flipH="1">
              <a:off x="6203042" y="2183674"/>
              <a:ext cx="2683165" cy="2388326"/>
            </a:xfrm>
            <a:prstGeom prst="flowChartMagneticTape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6508993" y="2870005"/>
              <a:ext cx="227469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b="1" dirty="0">
                  <a:solidFill>
                    <a:schemeClr val="bg1">
                      <a:lumMod val="9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將顯示</a:t>
              </a:r>
              <a:r>
                <a:rPr lang="en-US" altLang="zh-TW" sz="2000" b="1" dirty="0">
                  <a:solidFill>
                    <a:schemeClr val="bg1">
                      <a:lumMod val="9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Hello, world! </a:t>
              </a:r>
              <a:r>
                <a:rPr lang="zh-TW" altLang="en-US" sz="2000" b="1" dirty="0">
                  <a:solidFill>
                    <a:schemeClr val="bg1">
                      <a:lumMod val="9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的程式碼</a:t>
              </a:r>
              <a:r>
                <a:rPr lang="en-US" altLang="zh-TW" sz="2000" b="1" dirty="0">
                  <a:solidFill>
                    <a:schemeClr val="bg1">
                      <a:lumMod val="9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, </a:t>
              </a:r>
              <a:r>
                <a:rPr lang="zh-TW" altLang="en-US" sz="2000" b="1" dirty="0">
                  <a:solidFill>
                    <a:schemeClr val="bg1">
                      <a:lumMod val="9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寫在</a:t>
              </a:r>
              <a:r>
                <a:rPr lang="en-US" altLang="zh-TW" sz="2000" b="1" dirty="0">
                  <a:solidFill>
                    <a:schemeClr val="bg1">
                      <a:lumMod val="9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{ }</a:t>
              </a:r>
              <a:r>
                <a:rPr lang="zh-TW" altLang="en-US" sz="2000" b="1" dirty="0">
                  <a:solidFill>
                    <a:schemeClr val="bg1">
                      <a:lumMod val="9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裡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拱形 1">
            <a:extLst>
              <a:ext uri="{FF2B5EF4-FFF2-40B4-BE49-F238E27FC236}">
                <a16:creationId xmlns:a16="http://schemas.microsoft.com/office/drawing/2014/main" id="{CCCBDF16-C123-4C25-AF22-00D43FBC89E1}"/>
              </a:ext>
            </a:extLst>
          </p:cNvPr>
          <p:cNvSpPr/>
          <p:nvPr/>
        </p:nvSpPr>
        <p:spPr>
          <a:xfrm rot="15647532">
            <a:off x="489784" y="3009983"/>
            <a:ext cx="2860062" cy="3644212"/>
          </a:xfrm>
          <a:prstGeom prst="blockArc">
            <a:avLst>
              <a:gd name="adj1" fmla="val 10424174"/>
              <a:gd name="adj2" fmla="val 166749"/>
              <a:gd name="adj3" fmla="val 26966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C10FA0D-25D3-4643-998A-A27A35915DAA}"/>
              </a:ext>
            </a:extLst>
          </p:cNvPr>
          <p:cNvSpPr txBox="1"/>
          <p:nvPr/>
        </p:nvSpPr>
        <p:spPr>
          <a:xfrm>
            <a:off x="2824751" y="2886646"/>
            <a:ext cx="640624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程式碼的意義</a:t>
            </a:r>
            <a:endParaRPr kumimoji="0" lang="zh-TW" altLang="en-US" sz="7200" b="0" i="0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十字形 8">
            <a:extLst>
              <a:ext uri="{FF2B5EF4-FFF2-40B4-BE49-F238E27FC236}">
                <a16:creationId xmlns:a16="http://schemas.microsoft.com/office/drawing/2014/main" id="{36447B5F-78BA-41D1-BE7B-5A1E521D7F23}"/>
              </a:ext>
            </a:extLst>
          </p:cNvPr>
          <p:cNvSpPr/>
          <p:nvPr/>
        </p:nvSpPr>
        <p:spPr>
          <a:xfrm>
            <a:off x="9361622" y="642780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十字形 9">
            <a:extLst>
              <a:ext uri="{FF2B5EF4-FFF2-40B4-BE49-F238E27FC236}">
                <a16:creationId xmlns:a16="http://schemas.microsoft.com/office/drawing/2014/main" id="{AA0B64D9-7791-478E-96B4-BA7D47160F82}"/>
              </a:ext>
            </a:extLst>
          </p:cNvPr>
          <p:cNvSpPr/>
          <p:nvPr/>
        </p:nvSpPr>
        <p:spPr>
          <a:xfrm>
            <a:off x="10820400" y="222547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53C8A8C-1645-495E-9716-74FB2E6573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615" b="53735" l="11193" r="90133">
                        <a14:foregroundMark x1="21146" y1="47128" x2="21146" y2="47128"/>
                        <a14:foregroundMark x1="69479" y1="49707" x2="69479" y2="49707"/>
                        <a14:foregroundMark x1="75938" y1="45428" x2="75938" y2="454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356" t="42193" r="64521" b="44500"/>
          <a:stretch/>
        </p:blipFill>
        <p:spPr>
          <a:xfrm>
            <a:off x="454887" y="3371586"/>
            <a:ext cx="892680" cy="1164856"/>
          </a:xfrm>
          <a:prstGeom prst="rect">
            <a:avLst/>
          </a:prstGeom>
        </p:spPr>
      </p:pic>
      <p:pic>
        <p:nvPicPr>
          <p:cNvPr id="17" name="圖片 16">
            <a:extLst>
              <a:ext uri="{FF2B5EF4-FFF2-40B4-BE49-F238E27FC236}">
                <a16:creationId xmlns:a16="http://schemas.microsoft.com/office/drawing/2014/main" id="{164E1828-8301-4D0D-B9BE-1A577080FC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615" b="53735" l="11193" r="90133">
                        <a14:foregroundMark x1="21146" y1="47128" x2="21146" y2="47128"/>
                        <a14:foregroundMark x1="69479" y1="49707" x2="69479" y2="49707"/>
                        <a14:foregroundMark x1="75938" y1="45428" x2="75938" y2="454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2525" t="42193" r="19352" b="46479"/>
          <a:stretch/>
        </p:blipFill>
        <p:spPr>
          <a:xfrm>
            <a:off x="1274628" y="3117742"/>
            <a:ext cx="872551" cy="96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858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43054" y="397566"/>
            <a:ext cx="4349363" cy="935603"/>
          </a:xfrm>
        </p:spPr>
        <p:txBody>
          <a:bodyPr/>
          <a:lstStyle/>
          <a:p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需要一個樣式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1183005" y="1890713"/>
            <a:ext cx="11039475" cy="3898900"/>
          </a:xfrm>
        </p:spPr>
        <p:txBody>
          <a:bodyPr>
            <a:normAutofit/>
          </a:bodyPr>
          <a:lstStyle/>
          <a:p>
            <a:r>
              <a:rPr lang="en-US" altLang="zh-TW" sz="2400" dirty="0" err="1">
                <a:solidFill>
                  <a:srgbClr val="C00000"/>
                </a:solidFill>
                <a:ea typeface="Microsoft JhengHei" panose="020B0604030504040204" pitchFamily="34" charset="-120"/>
              </a:rPr>
              <a:t>cout</a:t>
            </a:r>
            <a:r>
              <a:rPr lang="en-US" altLang="zh-TW" sz="2400" dirty="0">
                <a:solidFill>
                  <a:srgbClr val="C00000"/>
                </a:solidFill>
                <a:ea typeface="Microsoft JhengHei" panose="020B0604030504040204" pitchFamily="34" charset="-120"/>
              </a:rPr>
              <a:t>&lt;&lt;“Hello, World!”&lt;&lt;</a:t>
            </a:r>
            <a:r>
              <a:rPr lang="en-US" altLang="zh-TW" sz="2400" dirty="0" err="1">
                <a:solidFill>
                  <a:srgbClr val="C00000"/>
                </a:solidFill>
                <a:ea typeface="Microsoft JhengHei" panose="020B0604030504040204" pitchFamily="34" charset="-120"/>
              </a:rPr>
              <a:t>endl</a:t>
            </a:r>
            <a:r>
              <a:rPr lang="en-US" altLang="zh-TW" sz="2400" dirty="0">
                <a:solidFill>
                  <a:srgbClr val="C00000"/>
                </a:solidFill>
                <a:ea typeface="Microsoft JhengHei" panose="020B0604030504040204" pitchFamily="34" charset="-120"/>
              </a:rPr>
              <a:t>;</a:t>
            </a:r>
            <a:br>
              <a:rPr lang="en-US" altLang="zh-TW" sz="2400" dirty="0">
                <a:solidFill>
                  <a:srgbClr val="C00000"/>
                </a:solidFill>
                <a:ea typeface="Microsoft JhengHei" panose="020B0604030504040204" pitchFamily="34" charset="-120"/>
              </a:rPr>
            </a:b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只有這樣寫，是印不出來的</a:t>
            </a:r>
            <a:endParaRPr lang="en-US" altLang="zh-TW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所有的</a:t>
            </a:r>
            <a: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C++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語言都需要如右圖</a:t>
            </a:r>
            <a:r>
              <a:rPr lang="zh-TW" altLang="en-US" sz="24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紅字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的樣式</a:t>
            </a:r>
            <a:endParaRPr lang="en-US" altLang="zh-TW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所有類似</a:t>
            </a:r>
            <a:r>
              <a:rPr lang="en-US" altLang="zh-TW" sz="2400" dirty="0" err="1">
                <a:solidFill>
                  <a:srgbClr val="C00000"/>
                </a:solidFill>
                <a:ea typeface="Microsoft JhengHei" panose="020B0604030504040204" pitchFamily="34" charset="-120"/>
              </a:rPr>
              <a:t>cout</a:t>
            </a:r>
            <a:r>
              <a:rPr lang="en-US" altLang="zh-TW" sz="2400" dirty="0">
                <a:solidFill>
                  <a:srgbClr val="C00000"/>
                </a:solidFill>
                <a:ea typeface="Microsoft JhengHei" panose="020B0604030504040204" pitchFamily="34" charset="-120"/>
              </a:rPr>
              <a:t>&lt;&lt;  &lt;&lt;</a:t>
            </a:r>
            <a:r>
              <a:rPr lang="en-US" altLang="zh-TW" sz="2400" dirty="0" err="1">
                <a:solidFill>
                  <a:srgbClr val="C00000"/>
                </a:solidFill>
                <a:ea typeface="Microsoft JhengHei" panose="020B0604030504040204" pitchFamily="34" charset="-120"/>
              </a:rPr>
              <a:t>endl</a:t>
            </a:r>
            <a:r>
              <a:rPr lang="en-US" altLang="zh-TW" sz="2400" dirty="0">
                <a:solidFill>
                  <a:srgbClr val="C00000"/>
                </a:solidFill>
                <a:ea typeface="Microsoft JhengHei" panose="020B0604030504040204" pitchFamily="34" charset="-120"/>
              </a:rPr>
              <a:t>;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的句子，</a:t>
            </a:r>
            <a:b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都要寫在樣式中的</a:t>
            </a:r>
            <a: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{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}</a:t>
            </a:r>
            <a:r>
              <a:rPr lang="zh-TW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才有效</a:t>
            </a:r>
          </a:p>
        </p:txBody>
      </p:sp>
      <p:sp>
        <p:nvSpPr>
          <p:cNvPr id="4" name="矩形 3"/>
          <p:cNvSpPr/>
          <p:nvPr/>
        </p:nvSpPr>
        <p:spPr>
          <a:xfrm>
            <a:off x="6819207" y="3758288"/>
            <a:ext cx="4336473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#include &lt;iostream&gt;</a:t>
            </a:r>
          </a:p>
          <a:p>
            <a:r>
              <a:rPr lang="en-US" altLang="zh-TW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using namespace std;</a:t>
            </a:r>
          </a:p>
          <a:p>
            <a:r>
              <a:rPr lang="en-US" altLang="zh-TW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int main()</a:t>
            </a:r>
          </a:p>
          <a:p>
            <a:r>
              <a:rPr lang="en-US" altLang="zh-TW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{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</a:t>
            </a:r>
            <a:r>
              <a:rPr lang="en-US" altLang="zh-TW" dirty="0" err="1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</a:t>
            </a:r>
            <a:r>
              <a:rPr lang="en-US" altLang="zh-TW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&lt;&lt;"Hello, World!"&lt;&lt;</a:t>
            </a:r>
            <a:r>
              <a:rPr lang="en-US" altLang="zh-TW" dirty="0" err="1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endl</a:t>
            </a:r>
            <a:r>
              <a:rPr lang="en-US" altLang="zh-TW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;</a:t>
            </a:r>
          </a:p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</a:t>
            </a:r>
            <a:r>
              <a:rPr lang="en-US" altLang="zh-TW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return 0;</a:t>
            </a:r>
          </a:p>
          <a:p>
            <a:r>
              <a:rPr lang="en-US" altLang="zh-TW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}</a:t>
            </a:r>
            <a:endParaRPr lang="zh-TW" altLang="en-US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A57492E-E9A5-42CF-9E88-BCF65A0A4C4A}"/>
              </a:ext>
            </a:extLst>
          </p:cNvPr>
          <p:cNvSpPr/>
          <p:nvPr/>
        </p:nvSpPr>
        <p:spPr>
          <a:xfrm>
            <a:off x="6819207" y="2042016"/>
            <a:ext cx="433647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</a:t>
            </a:r>
            <a:r>
              <a:rPr lang="en-US" altLang="zh-TW" dirty="0" err="1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cout</a:t>
            </a:r>
            <a:r>
              <a:rPr lang="en-US" altLang="zh-TW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&lt;&lt;"Hello, World!"&lt;&lt;</a:t>
            </a:r>
            <a:r>
              <a:rPr lang="en-US" altLang="zh-TW" dirty="0" err="1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endl</a:t>
            </a:r>
            <a:r>
              <a:rPr lang="en-US" altLang="zh-TW" dirty="0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;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12.2"/>
</p:tagLst>
</file>

<file path=ppt/theme/theme1.xml><?xml version="1.0" encoding="utf-8"?>
<a:theme xmlns:a="http://schemas.openxmlformats.org/drawingml/2006/main" name="回顧">
  <a:themeElements>
    <a:clrScheme name="綠色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1061</Words>
  <Application>Microsoft Office PowerPoint</Application>
  <PresentationFormat>寬螢幕</PresentationFormat>
  <Paragraphs>203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8" baseType="lpstr">
      <vt:lpstr>Microsoft YaHei</vt:lpstr>
      <vt:lpstr>微軟正黑體</vt:lpstr>
      <vt:lpstr>微軟正黑體</vt:lpstr>
      <vt:lpstr>Arial</vt:lpstr>
      <vt:lpstr>Calibri</vt:lpstr>
      <vt:lpstr>Calibri Light</vt:lpstr>
      <vt:lpstr>回顧</vt:lpstr>
      <vt:lpstr>PowerPoint 簡報</vt:lpstr>
      <vt:lpstr>概念</vt:lpstr>
      <vt:lpstr>電腦是被製造出來幫忙人類的工具，  讓電腦把它所知道的東西告訴我們是非常重要的。</vt:lpstr>
      <vt:lpstr>電腦把它想說的告訴我們，至少有兩種方法</vt:lpstr>
      <vt:lpstr>PowerPoint 簡報</vt:lpstr>
      <vt:lpstr>先在編輯器上面給一個樣式</vt:lpstr>
      <vt:lpstr>PowerPoint 簡報</vt:lpstr>
      <vt:lpstr>PowerPoint 簡報</vt:lpstr>
      <vt:lpstr>需要一個樣式</vt:lpstr>
      <vt:lpstr>PowerPoint 簡報</vt:lpstr>
      <vt:lpstr>還有一個管輸出入的函數：cstdio</vt:lpstr>
      <vt:lpstr>PowerPoint 簡報</vt:lpstr>
      <vt:lpstr>PowerPoint 簡報</vt:lpstr>
      <vt:lpstr>PowerPoint 簡報</vt:lpstr>
      <vt:lpstr>PowerPoint 簡報</vt:lpstr>
      <vt:lpstr>PowerPoint 簡報</vt:lpstr>
      <vt:lpstr>語法與語意</vt:lpstr>
      <vt:lpstr>編譯器與編譯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輸出函數</dc:title>
  <dc:creator>靜怡 楊</dc:creator>
  <cp:lastModifiedBy>靜怡 楊</cp:lastModifiedBy>
  <cp:revision>111</cp:revision>
  <dcterms:created xsi:type="dcterms:W3CDTF">2019-02-19T06:58:00Z</dcterms:created>
  <dcterms:modified xsi:type="dcterms:W3CDTF">2021-09-12T06:35:42Z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