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7" r:id="rId3"/>
    <p:sldId id="278" r:id="rId4"/>
    <p:sldId id="279" r:id="rId5"/>
    <p:sldId id="280" r:id="rId6"/>
    <p:sldId id="282" r:id="rId7"/>
    <p:sldId id="283" r:id="rId8"/>
    <p:sldId id="281" r:id="rId9"/>
    <p:sldId id="28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>
        <p:scale>
          <a:sx n="74" d="100"/>
          <a:sy n="74" d="100"/>
        </p:scale>
        <p:origin x="-114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9E7A957-4B8B-4427-BA93-2494ECCF32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29BE36D-B311-45DC-958C-699475B5E3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527B1C9-729A-4C44-B589-479CC7A7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D98FA077-FBA9-4DEE-AAE2-CC423BB25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30004477-9BBA-4576-BC0F-558335C2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318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5152E67-FBB8-4F52-A79D-83956F8D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2F72506A-4C98-4188-A29B-6F87E2BAB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A657463-C307-4398-BD4A-98F7F6E9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4A8970E4-88DE-4561-920D-61B13E13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5A2414B-116F-49CB-AA3B-0E370E55E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879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3CC41E52-7881-4A64-B71E-7A5413F25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29BDE671-BB3A-4A4A-8910-175E83203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1064B710-1479-4A51-9CA5-95798718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DC43577-5498-4219-8A28-F019FCF2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2C9F725-D7EA-4836-B9D0-32C34E04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231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5902E95-1341-4515-A3AD-8A471FD81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A8147378-6C8F-46D4-947D-C48A7AA6C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6305B04-8E0F-4FFC-B5AA-A8BDC43E4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A724FB10-D296-4786-A9B3-FEF2F77E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F597967D-C12F-49B5-9E3D-120455E1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231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8717DC7-7E8C-409A-9823-9F2C5525E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2066D4A2-DEBB-4D52-87E8-145450482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0F8153A-7288-4174-BEE1-AA1466DB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86B5E99E-DE42-46C1-A019-620B660E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03CC30C6-A548-4C53-B63A-34D9A3024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54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FEA26DA-7F45-468B-862E-2ABBC9633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5684B60-C569-48B4-86E8-FB386F15C0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37C82FE5-58EA-44A6-8C32-2BA66ECC0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88DA7AA8-1350-482A-BFB7-CA2F5D449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EE64EE0C-54B0-47BA-8B9D-6D84A7B30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B35839B8-D9A9-45B5-9539-20BDED348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18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8510DC9-2684-4D92-98A2-3D6D878FD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B45E602E-9FB4-495D-B93C-6D42AA5C8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CD96C2F3-AC34-49C7-92DC-5A65EF7A3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141C98BC-D20E-4115-8280-F1957DC34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D8F1E031-C1B4-42F8-9E27-2D68074FB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07290FBF-86B3-411E-B0E1-992226437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121A937E-F771-44FE-82B9-50E722B8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02CBFF5C-4947-4268-A5E7-84A398104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40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510FA374-CF63-402C-BA61-67F6AD38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48413E2C-6267-4F28-B083-D2145C041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51F5DE08-6D79-426A-9714-DA312C546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D391E48B-3571-43A6-A907-C223EB7F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83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C146234-AA8D-4A8D-8ED2-0800DA4AF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50A12116-C3E1-4F34-8091-BA4F23C4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7DEAB790-C388-4D2C-BE6D-376261EC3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058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B0D7B68-20DF-4FF0-8191-825FC261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CB63F41-C18F-4753-93FA-0501EE07F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F9934F66-AC86-4A05-98DB-F989FD319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075345A5-74B7-4A87-AC04-A4648F42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F3F2D867-5E17-4A65-A66F-C4906F92E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15F91084-7471-423D-8466-361384392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167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B2D5820-3820-449A-B7FB-575A466EE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BBBC17DA-4449-42A9-831A-D94129900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E9CAF234-7C10-41C0-8052-EF4BE5745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32C148CE-1E3E-4C60-9624-3D9331178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9F25B8C9-6289-428E-976C-17E1C8E70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2B148EFD-D810-4D80-84F9-8C56BE1C0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223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2965AD35-0C30-49CC-91CD-6C85EEF0D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0B1755A7-BFBE-4A30-99D7-07BFC6560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A8F89D3-8633-49CE-A5AB-11F2DA609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6CA4D-78B2-489B-8775-FBADBAFDC01F}" type="datetimeFigureOut">
              <a:rPr lang="zh-TW" altLang="en-US" smtClean="0"/>
              <a:t>2020/2/22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7167643-E0F3-4985-8E53-803BD0E4B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DC96B564-76A5-4BC5-9799-83E3FC6F7D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34295-8365-46A9-AB0E-5589F55496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01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E7928F7C-0FB5-4D46-8E4A-DC4A519E06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366" b="13698"/>
          <a:stretch/>
        </p:blipFill>
        <p:spPr>
          <a:xfrm>
            <a:off x="972776" y="1816359"/>
            <a:ext cx="2341067" cy="2551612"/>
          </a:xfrm>
          <a:prstGeom prst="rect">
            <a:avLst/>
          </a:prstGeom>
        </p:spPr>
      </p:pic>
      <p:sp>
        <p:nvSpPr>
          <p:cNvPr id="5" name="標題 6">
            <a:extLst>
              <a:ext uri="{FF2B5EF4-FFF2-40B4-BE49-F238E27FC236}">
                <a16:creationId xmlns:a16="http://schemas.microsoft.com/office/drawing/2014/main" xmlns="" id="{3DB91D15-E029-4F99-A464-23A221C33AC1}"/>
              </a:ext>
            </a:extLst>
          </p:cNvPr>
          <p:cNvSpPr txBox="1">
            <a:spLocks/>
          </p:cNvSpPr>
          <p:nvPr/>
        </p:nvSpPr>
        <p:spPr>
          <a:xfrm>
            <a:off x="4304395" y="2056252"/>
            <a:ext cx="5022484" cy="2451057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6300" b="1" dirty="0">
                <a:solidFill>
                  <a:srgbClr val="14DEF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加法</a:t>
            </a:r>
          </a:p>
        </p:txBody>
      </p:sp>
    </p:spTree>
    <p:extLst>
      <p:ext uri="{BB962C8B-B14F-4D97-AF65-F5344CB8AC3E}">
        <p14:creationId xmlns:p14="http://schemas.microsoft.com/office/powerpoint/2010/main" val="237287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 descr="一張含有 物件 的圖片&#10;&#10;描述是以高可信度產生">
            <a:extLst>
              <a:ext uri="{FF2B5EF4-FFF2-40B4-BE49-F238E27FC236}">
                <a16:creationId xmlns:a16="http://schemas.microsoft.com/office/drawing/2014/main" xmlns="" id="{1B5F7605-9B00-4326-8A30-30BB64D8E9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52" y="83666"/>
            <a:ext cx="8881241" cy="6505517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xmlns="" id="{8D6D12E9-4618-4394-A85D-C10E910B2651}"/>
              </a:ext>
            </a:extLst>
          </p:cNvPr>
          <p:cNvSpPr txBox="1"/>
          <p:nvPr/>
        </p:nvSpPr>
        <p:spPr>
          <a:xfrm>
            <a:off x="2963917" y="2017986"/>
            <a:ext cx="36407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左手</a:t>
            </a:r>
            <a:r>
              <a:rPr lang="en-US" altLang="zh-TW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個蘋果，</a:t>
            </a:r>
            <a:endParaRPr lang="en-US" altLang="zh-TW" sz="3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右手</a:t>
            </a:r>
            <a:r>
              <a:rPr lang="en-US" altLang="zh-TW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個蘋果，</a:t>
            </a:r>
            <a:endParaRPr lang="en-US" altLang="zh-TW" sz="3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一共多少個蘋果</a:t>
            </a:r>
            <a:r>
              <a:rPr lang="en-US" altLang="zh-TW" sz="36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600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20AACB4B-D289-43B0-A5EC-FCACD9353FBE}"/>
              </a:ext>
            </a:extLst>
          </p:cNvPr>
          <p:cNvSpPr txBox="1"/>
          <p:nvPr/>
        </p:nvSpPr>
        <p:spPr>
          <a:xfrm>
            <a:off x="6505302" y="451974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</a:p>
        </p:txBody>
      </p:sp>
    </p:spTree>
    <p:extLst>
      <p:ext uri="{BB962C8B-B14F-4D97-AF65-F5344CB8AC3E}">
        <p14:creationId xmlns:p14="http://schemas.microsoft.com/office/powerpoint/2010/main" val="3425438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1F5F43B-D5C2-4F33-89F5-EEFE58EE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程式碼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B38B6DD-6404-41E8-BE27-146F1D548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305" y="2093981"/>
            <a:ext cx="5890591" cy="38893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/>
              <a:t>int a, b, c;</a:t>
            </a:r>
          </a:p>
          <a:p>
            <a:pPr marL="0" indent="0">
              <a:buNone/>
            </a:pPr>
            <a:r>
              <a:rPr lang="en-US" altLang="zh-TW" dirty="0"/>
              <a:t>a=3;</a:t>
            </a:r>
          </a:p>
          <a:p>
            <a:pPr marL="0" indent="0">
              <a:buNone/>
            </a:pPr>
            <a:r>
              <a:rPr lang="en-US" altLang="zh-TW" dirty="0"/>
              <a:t>b=4;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c=</a:t>
            </a:r>
            <a:r>
              <a:rPr lang="en-US" altLang="zh-TW" dirty="0" err="1"/>
              <a:t>a</a:t>
            </a:r>
            <a:r>
              <a:rPr lang="en-US" altLang="zh-TW" dirty="0" err="1">
                <a:solidFill>
                  <a:srgbClr val="C00000"/>
                </a:solidFill>
              </a:rPr>
              <a:t>+</a:t>
            </a:r>
            <a:r>
              <a:rPr lang="en-US" altLang="zh-TW" dirty="0" err="1"/>
              <a:t>b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err="1"/>
              <a:t>printf</a:t>
            </a:r>
            <a:r>
              <a:rPr lang="en-US" altLang="zh-TW" dirty="0"/>
              <a:t>("%d+%d=%d\n",</a:t>
            </a:r>
            <a:r>
              <a:rPr lang="en-US" altLang="zh-TW" dirty="0" err="1"/>
              <a:t>a,b,c</a:t>
            </a:r>
            <a:r>
              <a:rPr lang="en-US" altLang="zh-TW" dirty="0"/>
              <a:t>);    </a:t>
            </a:r>
          </a:p>
          <a:p>
            <a:pPr marL="0" indent="0">
              <a:buNone/>
            </a:pPr>
            <a:r>
              <a:rPr lang="en-US" altLang="zh-TW" dirty="0"/>
              <a:t>return 0;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xmlns="" id="{B0B805ED-8C00-42D7-BAC5-F3756F93B2B4}"/>
              </a:ext>
            </a:extLst>
          </p:cNvPr>
          <p:cNvSpPr txBox="1"/>
          <p:nvPr/>
        </p:nvSpPr>
        <p:spPr>
          <a:xfrm>
            <a:off x="6161049" y="3172522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會得到</a:t>
            </a:r>
            <a:r>
              <a:rPr lang="en-US" altLang="zh-TW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a+b</a:t>
            </a:r>
            <a:endParaRPr lang="zh-TW" altLang="en-US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語音泡泡: 矩形 5">
            <a:extLst>
              <a:ext uri="{FF2B5EF4-FFF2-40B4-BE49-F238E27FC236}">
                <a16:creationId xmlns:a16="http://schemas.microsoft.com/office/drawing/2014/main" xmlns="" id="{3509E90B-792E-4070-8CAC-BA89E2783839}"/>
              </a:ext>
            </a:extLst>
          </p:cNvPr>
          <p:cNvSpPr/>
          <p:nvPr/>
        </p:nvSpPr>
        <p:spPr>
          <a:xfrm>
            <a:off x="2617305" y="3842290"/>
            <a:ext cx="3041623" cy="730405"/>
          </a:xfrm>
          <a:prstGeom prst="wedgeRectCallout">
            <a:avLst>
              <a:gd name="adj1" fmla="val 97767"/>
              <a:gd name="adj2" fmla="val -84741"/>
            </a:avLst>
          </a:prstGeom>
          <a:solidFill>
            <a:schemeClr val="accent1">
              <a:alpha val="0"/>
            </a:schemeClr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352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5331FBDF-5867-4DD8-9832-0A700F0664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5"/>
          <a:stretch/>
        </p:blipFill>
        <p:spPr>
          <a:xfrm>
            <a:off x="0" y="10"/>
            <a:ext cx="4654296" cy="6857990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xmlns="" id="{A82CD673-09A1-42D4-B0E5-4D40A039C389}"/>
              </a:ext>
            </a:extLst>
          </p:cNvPr>
          <p:cNvSpPr txBox="1">
            <a:spLocks/>
          </p:cNvSpPr>
          <p:nvPr/>
        </p:nvSpPr>
        <p:spPr>
          <a:xfrm>
            <a:off x="5277329" y="640080"/>
            <a:ext cx="6274590" cy="4018341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延伸的概念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113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9D31750-DAE4-4E54-BDD8-F4443090F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777" y="608965"/>
            <a:ext cx="5344886" cy="1325563"/>
          </a:xfrm>
        </p:spPr>
        <p:txBody>
          <a:bodyPr/>
          <a:lstStyle/>
          <a:p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，不是等號喔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b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指定運算子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BAC3642-715A-4E3A-8D56-52B416BBD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693" y="2567677"/>
            <a:ext cx="4022035" cy="2060575"/>
          </a:xfr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altLang="zh-TW" dirty="0" err="1"/>
              <a:t>int</a:t>
            </a:r>
            <a:r>
              <a:rPr lang="en-US" altLang="zh-TW" dirty="0"/>
              <a:t> a=3;</a:t>
            </a:r>
          </a:p>
          <a:p>
            <a:pPr marL="0" indent="0">
              <a:buNone/>
            </a:pPr>
            <a:r>
              <a:rPr lang="en-US" altLang="zh-TW" dirty="0"/>
              <a:t>a=a+10;</a:t>
            </a:r>
          </a:p>
          <a:p>
            <a:pPr marL="0" indent="0">
              <a:buNone/>
            </a:pPr>
            <a:r>
              <a:rPr lang="en-US" altLang="zh-TW" dirty="0" err="1"/>
              <a:t>printf</a:t>
            </a:r>
            <a:r>
              <a:rPr lang="en-US" altLang="zh-TW" dirty="0"/>
              <a:t>(“%</a:t>
            </a:r>
            <a:r>
              <a:rPr lang="en-US" altLang="zh-TW" dirty="0" err="1"/>
              <a:t>d”,a</a:t>
            </a:r>
            <a:r>
              <a:rPr lang="en-US" altLang="zh-TW" dirty="0"/>
              <a:t>);</a:t>
            </a:r>
            <a:endParaRPr lang="zh-TW" altLang="en-US" dirty="0"/>
          </a:p>
        </p:txBody>
      </p:sp>
      <p:sp>
        <p:nvSpPr>
          <p:cNvPr id="4" name="想法泡泡: 雲朵 3">
            <a:extLst>
              <a:ext uri="{FF2B5EF4-FFF2-40B4-BE49-F238E27FC236}">
                <a16:creationId xmlns:a16="http://schemas.microsoft.com/office/drawing/2014/main" xmlns="" id="{ABF3ED72-DDC2-48D0-A77F-7B9C2A6D7794}"/>
              </a:ext>
            </a:extLst>
          </p:cNvPr>
          <p:cNvSpPr/>
          <p:nvPr/>
        </p:nvSpPr>
        <p:spPr>
          <a:xfrm>
            <a:off x="8557591" y="2107096"/>
            <a:ext cx="3220279" cy="2613991"/>
          </a:xfrm>
          <a:prstGeom prst="cloudCallout">
            <a:avLst>
              <a:gd name="adj1" fmla="val -178959"/>
              <a:gd name="adj2" fmla="val -25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不是等於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a+10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會得到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a+10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725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9D31750-DAE4-4E54-BDD8-F4443090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有意義的變數名稱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會影響程式的可讀性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BAC3642-715A-4E3A-8D56-52B416BBD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5129"/>
            <a:ext cx="10909663" cy="3624448"/>
          </a:xfr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隨便命名，並不會影響運算的結果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但是會提升程式的可讀性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可讀性指的是，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將來比較容易理解自己寫的程式碼，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也代表著別人容易讀得懂你寫的程式碼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一旦程式發生錯誤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可讀性高的寫法有助於找到程式的錯誤，程式的錯誤被稱為臭蟲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bug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，而找錯誤的過程是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debug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，是除蟲的意思。</a:t>
            </a:r>
          </a:p>
        </p:txBody>
      </p:sp>
    </p:spTree>
    <p:extLst>
      <p:ext uri="{BB962C8B-B14F-4D97-AF65-F5344CB8AC3E}">
        <p14:creationId xmlns:p14="http://schemas.microsoft.com/office/powerpoint/2010/main" val="92680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AB486EAD-5FB0-4804-9C9B-47E6E058EC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F97994D4-82A6-4497-A008-523C6535BA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xmlns="" id="{FCFC57EF-1896-4DF2-9961-827413A80F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xmlns="" id="{0A8DCB3B-0DFB-4E57-BC37-AF4DDB9C53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xmlns="" id="{90CF7BAB-0B9A-4DE7-B51C-E5C38D1F05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xmlns="" id="{12FF5020-C21B-4356-8226-5E63EFED2E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xmlns="" id="{E4B1F20A-CA2F-4272-BC96-EFF641150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xmlns="" id="{F8A7B651-F1DD-472E-9648-01CBC6442B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xmlns="" id="{57A112E9-C7DF-41D9-AB34-2A57CFCF578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xmlns="" id="{F1002F06-78D9-4E05-8D4A-DC37784656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xmlns="" id="{93646C90-203E-47E4-B9F7-D71C6CF0F5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xmlns="" id="{3DD876C9-6011-4DC6-B120-861286B8BD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xmlns="" id="{18B065AD-CF9B-48A0-8B2E-EECF5509AC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xmlns="" id="{E171CA00-2B4A-4CE1-8813-06D399ABA6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xmlns="" id="{25AFC3EA-49AB-4D32-8CD7-EF5109CFB4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xmlns="" id="{25AA3FF3-79F4-4E28-B1FC-7C65A76EE0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xmlns="" id="{883D0E37-CDD3-4E06-A69B-927B4F4240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xmlns="" id="{4CC6B186-44C3-4BEB-B48E-B0A96693B4D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xmlns="" id="{6E892143-A65F-4075-ABC7-606C60EA0C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xmlns="" id="{E03A1150-7001-4F8E-9DBD-BC5871EFF0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xmlns="" id="{693691C8-2594-4D88-B8BF-C39A01D004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圖片 4" descr="一張含有 螢幕擷取畫面 的圖片&#10;&#10;描述是以非常高的可信度產生">
            <a:extLst>
              <a:ext uri="{FF2B5EF4-FFF2-40B4-BE49-F238E27FC236}">
                <a16:creationId xmlns:a16="http://schemas.microsoft.com/office/drawing/2014/main" xmlns="" id="{7212FCFB-E9EB-43C7-A70F-292A2EA5B90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3" r="12835" b="-1"/>
          <a:stretch/>
        </p:blipFill>
        <p:spPr>
          <a:xfrm>
            <a:off x="20" y="10"/>
            <a:ext cx="6054528" cy="4120995"/>
          </a:xfrm>
          <a:prstGeom prst="rect">
            <a:avLst/>
          </a:prstGeom>
          <a:ln w="12700">
            <a:noFill/>
          </a:ln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897E995F-5911-4AF9-8F2E-4AFA5BDBCA7C}"/>
              </a:ext>
            </a:extLst>
          </p:cNvPr>
          <p:cNvPicPr/>
          <p:nvPr/>
        </p:nvPicPr>
        <p:blipFill rotWithShape="1">
          <a:blip r:embed="rId3" cstate="print"/>
          <a:srcRect l="1563" r="366" b="-3"/>
          <a:stretch/>
        </p:blipFill>
        <p:spPr>
          <a:xfrm>
            <a:off x="6137148" y="10"/>
            <a:ext cx="6054548" cy="4120995"/>
          </a:xfrm>
          <a:prstGeom prst="rect">
            <a:avLst/>
          </a:prstGeom>
          <a:ln w="12700">
            <a:noFill/>
          </a:ln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28919D57-A69F-4F84-A715-8D4F6F5587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" y="4206292"/>
            <a:ext cx="12192755" cy="1771275"/>
            <a:chOff x="1" y="3893141"/>
            <a:chExt cx="12192755" cy="1771275"/>
          </a:xfrm>
        </p:grpSpPr>
        <p:sp>
          <p:nvSpPr>
            <p:cNvPr id="41" name="Isosceles Triangle 39">
              <a:extLst>
                <a:ext uri="{FF2B5EF4-FFF2-40B4-BE49-F238E27FC236}">
                  <a16:creationId xmlns:a16="http://schemas.microsoft.com/office/drawing/2014/main" xmlns="" id="{F12B9C60-0B52-41AF-A8D7-1CC57DE0F2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xmlns="" id="{53B17761-953A-4DC3-BDD0-1C4ACE7F0A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" y="3893141"/>
              <a:ext cx="12192755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9CB1B44-FDA6-4C0C-872C-9FFDC3D5B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830" y="4541246"/>
            <a:ext cx="8833655" cy="7277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zh-TW" altLang="en-US" sz="40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有意義的變數名稱會增加程式的可讀性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754190" y="987017"/>
            <a:ext cx="122350" cy="3821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427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1F5F43B-D5C2-4F33-89F5-EEFE58EE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輸出的參照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B38B6DD-6404-41E8-BE27-146F1D548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305" y="2093981"/>
            <a:ext cx="6892455" cy="388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int </a:t>
            </a:r>
            <a:r>
              <a:rPr lang="en-US" altLang="zh-TW" dirty="0" err="1"/>
              <a:t>right,left,apple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/>
              <a:t>right=3;</a:t>
            </a:r>
          </a:p>
          <a:p>
            <a:pPr marL="0" indent="0">
              <a:buNone/>
            </a:pPr>
            <a:r>
              <a:rPr lang="en-US" altLang="zh-TW" dirty="0"/>
              <a:t>left=4;</a:t>
            </a:r>
          </a:p>
          <a:p>
            <a:pPr marL="0" indent="0">
              <a:buNone/>
            </a:pPr>
            <a:r>
              <a:rPr lang="en-US" altLang="zh-TW" dirty="0"/>
              <a:t>apple=</a:t>
            </a:r>
            <a:r>
              <a:rPr lang="en-US" altLang="zh-TW" dirty="0" err="1"/>
              <a:t>right+left</a:t>
            </a:r>
            <a:r>
              <a:rPr lang="en-US" altLang="zh-TW" dirty="0"/>
              <a:t>;</a:t>
            </a:r>
          </a:p>
          <a:p>
            <a:pPr marL="0" indent="0">
              <a:buNone/>
            </a:pPr>
            <a:r>
              <a:rPr lang="en-US" altLang="zh-TW" dirty="0" err="1"/>
              <a:t>printf</a:t>
            </a:r>
            <a:r>
              <a:rPr lang="en-US" altLang="zh-TW" dirty="0" smtClean="0"/>
              <a:t>(“</a:t>
            </a:r>
            <a:r>
              <a:rPr lang="en-US" altLang="zh-TW" dirty="0" smtClean="0">
                <a:solidFill>
                  <a:srgbClr val="C00000"/>
                </a:solidFill>
              </a:rPr>
              <a:t>%d</a:t>
            </a:r>
            <a:r>
              <a:rPr lang="en-US" altLang="zh-TW" dirty="0" smtClean="0"/>
              <a:t>+</a:t>
            </a:r>
            <a:r>
              <a:rPr lang="en-US" altLang="zh-TW" dirty="0" smtClean="0">
                <a:solidFill>
                  <a:schemeClr val="accent6">
                    <a:lumMod val="75000"/>
                  </a:schemeClr>
                </a:solidFill>
              </a:rPr>
              <a:t>%d</a:t>
            </a:r>
            <a:r>
              <a:rPr lang="en-US" altLang="zh-TW" dirty="0" smtClean="0"/>
              <a:t>=</a:t>
            </a:r>
            <a:r>
              <a:rPr lang="en-US" altLang="zh-TW" dirty="0" smtClean="0">
                <a:solidFill>
                  <a:srgbClr val="7030A0"/>
                </a:solidFill>
              </a:rPr>
              <a:t>%d</a:t>
            </a:r>
            <a:r>
              <a:rPr lang="en-US" altLang="zh-TW" dirty="0" smtClean="0"/>
              <a:t>\n</a:t>
            </a:r>
            <a:r>
              <a:rPr lang="en-US" altLang="zh-TW" dirty="0"/>
              <a:t>",</a:t>
            </a:r>
            <a:r>
              <a:rPr lang="en-US" altLang="zh-TW" dirty="0" err="1">
                <a:solidFill>
                  <a:srgbClr val="C00000"/>
                </a:solidFill>
              </a:rPr>
              <a:t>right</a:t>
            </a:r>
            <a:r>
              <a:rPr lang="en-US" altLang="zh-TW" dirty="0" err="1"/>
              <a:t>,</a:t>
            </a:r>
            <a:r>
              <a:rPr lang="en-US" altLang="zh-TW" dirty="0" err="1">
                <a:solidFill>
                  <a:schemeClr val="accent6">
                    <a:lumMod val="75000"/>
                  </a:schemeClr>
                </a:solidFill>
              </a:rPr>
              <a:t>left</a:t>
            </a:r>
            <a:r>
              <a:rPr lang="en-US" altLang="zh-TW" dirty="0" err="1"/>
              <a:t>,</a:t>
            </a:r>
            <a:r>
              <a:rPr lang="en-US" altLang="zh-TW" dirty="0" err="1">
                <a:solidFill>
                  <a:srgbClr val="7030A0"/>
                </a:solidFill>
              </a:rPr>
              <a:t>apple</a:t>
            </a:r>
            <a:r>
              <a:rPr lang="en-US" altLang="zh-TW" dirty="0"/>
              <a:t>);    </a:t>
            </a:r>
          </a:p>
          <a:p>
            <a:pPr marL="0" indent="0">
              <a:buNone/>
            </a:pPr>
            <a:r>
              <a:rPr lang="en-US" altLang="zh-TW" dirty="0"/>
              <a:t>return 0;</a:t>
            </a:r>
            <a:endParaRPr lang="zh-TW" altLang="en-US" dirty="0"/>
          </a:p>
        </p:txBody>
      </p:sp>
      <p:sp>
        <p:nvSpPr>
          <p:cNvPr id="5" name="語音泡泡: 矩形 4">
            <a:extLst>
              <a:ext uri="{FF2B5EF4-FFF2-40B4-BE49-F238E27FC236}">
                <a16:creationId xmlns:a16="http://schemas.microsoft.com/office/drawing/2014/main" xmlns="" id="{D800D6CD-4346-4DD5-AED6-74930EC717A1}"/>
              </a:ext>
            </a:extLst>
          </p:cNvPr>
          <p:cNvSpPr/>
          <p:nvPr/>
        </p:nvSpPr>
        <p:spPr>
          <a:xfrm>
            <a:off x="6375042" y="489396"/>
            <a:ext cx="5473520" cy="2391937"/>
          </a:xfrm>
          <a:prstGeom prst="wedgeRectCallout">
            <a:avLst>
              <a:gd name="adj1" fmla="val -37988"/>
              <a:gd name="adj2" fmla="val 10211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5400" dirty="0" smtClean="0">
                <a:solidFill>
                  <a:srgbClr val="C00000"/>
                </a:solidFill>
              </a:rPr>
              <a:t>%</a:t>
            </a:r>
            <a:r>
              <a:rPr lang="en-US" altLang="zh-TW" sz="5400" dirty="0">
                <a:solidFill>
                  <a:srgbClr val="C00000"/>
                </a:solidFill>
              </a:rPr>
              <a:t>d</a:t>
            </a:r>
            <a:r>
              <a:rPr lang="en-US" altLang="zh-TW" sz="5400" dirty="0">
                <a:solidFill>
                  <a:schemeClr val="tx1"/>
                </a:solidFill>
              </a:rPr>
              <a:t>+</a:t>
            </a:r>
            <a: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  <a:t>%d</a:t>
            </a:r>
            <a:r>
              <a:rPr lang="en-US" altLang="zh-TW" sz="5400" dirty="0">
                <a:solidFill>
                  <a:schemeClr val="tx1"/>
                </a:solidFill>
              </a:rPr>
              <a:t>=</a:t>
            </a:r>
            <a:r>
              <a:rPr lang="en-US" altLang="zh-TW" sz="5400" dirty="0">
                <a:solidFill>
                  <a:srgbClr val="7030A0"/>
                </a:solidFill>
              </a:rPr>
              <a:t>%</a:t>
            </a:r>
            <a:r>
              <a:rPr lang="en-US" altLang="zh-TW" sz="5400" dirty="0" smtClean="0">
                <a:solidFill>
                  <a:srgbClr val="7030A0"/>
                </a:solidFill>
              </a:rPr>
              <a:t>d</a:t>
            </a:r>
          </a:p>
          <a:p>
            <a:pPr algn="ctr"/>
            <a:r>
              <a:rPr lang="en-US" altLang="zh-TW" sz="5400" dirty="0" err="1" smtClean="0">
                <a:solidFill>
                  <a:srgbClr val="C00000"/>
                </a:solidFill>
              </a:rPr>
              <a:t>right</a:t>
            </a:r>
            <a:r>
              <a:rPr lang="en-US" altLang="zh-TW" sz="5400" dirty="0" err="1" smtClean="0"/>
              <a:t>+</a:t>
            </a:r>
            <a:r>
              <a:rPr lang="en-US" altLang="zh-TW" sz="5400" dirty="0" err="1" smtClean="0">
                <a:solidFill>
                  <a:schemeClr val="accent6">
                    <a:lumMod val="75000"/>
                  </a:schemeClr>
                </a:solidFill>
              </a:rPr>
              <a:t>left</a:t>
            </a:r>
            <a:r>
              <a:rPr lang="en-US" altLang="zh-TW" sz="5400" dirty="0" smtClean="0"/>
              <a:t>=</a:t>
            </a:r>
            <a:r>
              <a:rPr lang="en-US" altLang="zh-TW" sz="5400" dirty="0" smtClean="0">
                <a:solidFill>
                  <a:srgbClr val="7030A0"/>
                </a:solidFill>
              </a:rPr>
              <a:t>apple</a:t>
            </a:r>
            <a:endParaRPr lang="en-US" altLang="zh-TW" sz="5400" dirty="0">
              <a:solidFill>
                <a:srgbClr val="7030A0"/>
              </a:solidFill>
            </a:endParaRPr>
          </a:p>
          <a:p>
            <a:pPr algn="ctr"/>
            <a:r>
              <a:rPr lang="en-US" altLang="zh-TW" sz="5400" dirty="0" smtClean="0">
                <a:solidFill>
                  <a:srgbClr val="C00000"/>
                </a:solidFill>
              </a:rPr>
              <a:t>3</a:t>
            </a:r>
            <a:r>
              <a:rPr lang="en-US" altLang="zh-TW" sz="5400" dirty="0" smtClean="0"/>
              <a:t>+</a:t>
            </a:r>
            <a:r>
              <a:rPr lang="en-US" altLang="zh-TW" sz="5400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altLang="zh-TW" sz="5400" dirty="0" smtClean="0"/>
              <a:t>=</a:t>
            </a:r>
            <a:r>
              <a:rPr lang="en-US" altLang="zh-TW" sz="5400" dirty="0" smtClean="0">
                <a:solidFill>
                  <a:srgbClr val="7030A0"/>
                </a:solidFill>
              </a:rPr>
              <a:t>7</a:t>
            </a:r>
            <a:endParaRPr lang="zh-TW" altLang="en-US" sz="5400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155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xmlns="" id="{E28A600A-EF6D-4E70-AC72-8A117F37EF5E}"/>
              </a:ext>
            </a:extLst>
          </p:cNvPr>
          <p:cNvSpPr txBox="1">
            <a:spLocks/>
          </p:cNvSpPr>
          <p:nvPr/>
        </p:nvSpPr>
        <p:spPr>
          <a:xfrm>
            <a:off x="304800" y="559278"/>
            <a:ext cx="11351171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如何印出小數點指定的位數，如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xmlns="" id="{AE416013-DDA1-4BB7-BAF8-C03F849D470D}"/>
              </a:ext>
            </a:extLst>
          </p:cNvPr>
          <p:cNvSpPr txBox="1">
            <a:spLocks/>
          </p:cNvSpPr>
          <p:nvPr/>
        </p:nvSpPr>
        <p:spPr>
          <a:xfrm>
            <a:off x="3890010" y="2978080"/>
            <a:ext cx="4411980" cy="15326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/>
              <a:t>float 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smtClean="0"/>
              <a:t>a=11.1122;</a:t>
            </a:r>
            <a:endParaRPr lang="en-US" altLang="zh-TW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TW" dirty="0" err="1"/>
              <a:t>printf</a:t>
            </a:r>
            <a:r>
              <a:rPr lang="en-US" altLang="zh-TW" dirty="0"/>
              <a:t>(“</a:t>
            </a:r>
            <a:r>
              <a:rPr lang="en-US" altLang="zh-TW" dirty="0">
                <a:solidFill>
                  <a:srgbClr val="C00000"/>
                </a:solidFill>
              </a:rPr>
              <a:t>%.2f</a:t>
            </a:r>
            <a:r>
              <a:rPr lang="en-US" altLang="zh-TW" dirty="0"/>
              <a:t>”,a);</a:t>
            </a:r>
            <a:endParaRPr lang="zh-TW" altLang="en-US" dirty="0"/>
          </a:p>
        </p:txBody>
      </p:sp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xmlns="" id="{16238B00-A698-4933-A87E-03EAF4F497C8}"/>
              </a:ext>
            </a:extLst>
          </p:cNvPr>
          <p:cNvSpPr/>
          <p:nvPr/>
        </p:nvSpPr>
        <p:spPr>
          <a:xfrm>
            <a:off x="9027886" y="1756228"/>
            <a:ext cx="1915886" cy="2097315"/>
          </a:xfrm>
          <a:prstGeom prst="wedgeEllipseCallout">
            <a:avLst>
              <a:gd name="adj1" fmla="val -159091"/>
              <a:gd name="adj2" fmla="val 531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/>
              <a:t>11.11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9868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4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|13.1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169</Words>
  <Application>Microsoft Office PowerPoint</Application>
  <PresentationFormat>自訂</PresentationFormat>
  <Paragraphs>42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PowerPoint 簡報</vt:lpstr>
      <vt:lpstr>程式碼</vt:lpstr>
      <vt:lpstr>PowerPoint 簡報</vt:lpstr>
      <vt:lpstr>=，不是等號喔! 是指定運算子</vt:lpstr>
      <vt:lpstr>有意義的變數名稱會影響程式的可讀性</vt:lpstr>
      <vt:lpstr>有意義的變數名稱會增加程式的可讀性</vt:lpstr>
      <vt:lpstr>輸出的參照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用電腦玩加法</dc:title>
  <dc:creator>靜怡 楊</dc:creator>
  <cp:lastModifiedBy>goodnice</cp:lastModifiedBy>
  <cp:revision>12</cp:revision>
  <dcterms:created xsi:type="dcterms:W3CDTF">2018-08-31T13:00:54Z</dcterms:created>
  <dcterms:modified xsi:type="dcterms:W3CDTF">2020-02-22T08:02:50Z</dcterms:modified>
</cp:coreProperties>
</file>