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3"/>
  </p:notesMasterIdLst>
  <p:sldIdLst>
    <p:sldId id="332" r:id="rId3"/>
    <p:sldId id="293" r:id="rId4"/>
    <p:sldId id="329" r:id="rId5"/>
    <p:sldId id="342" r:id="rId6"/>
    <p:sldId id="295" r:id="rId7"/>
    <p:sldId id="296" r:id="rId8"/>
    <p:sldId id="302" r:id="rId9"/>
    <p:sldId id="277" r:id="rId10"/>
    <p:sldId id="330" r:id="rId11"/>
    <p:sldId id="337" r:id="rId12"/>
    <p:sldId id="331" r:id="rId13"/>
    <p:sldId id="304" r:id="rId14"/>
    <p:sldId id="298" r:id="rId15"/>
    <p:sldId id="300" r:id="rId16"/>
    <p:sldId id="339" r:id="rId17"/>
    <p:sldId id="324" r:id="rId18"/>
    <p:sldId id="325" r:id="rId19"/>
    <p:sldId id="340" r:id="rId20"/>
    <p:sldId id="327" r:id="rId21"/>
    <p:sldId id="285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ng Horng wang" initials="HHw" lastIdx="2" clrIdx="0">
    <p:extLst>
      <p:ext uri="{19B8F6BF-5375-455C-9EA6-DF929625EA0E}">
        <p15:presenceInfo xmlns:p15="http://schemas.microsoft.com/office/powerpoint/2012/main" userId="c03be52814ed39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1B70E4"/>
    <a:srgbClr val="8AB8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44" autoAdjust="0"/>
  </p:normalViewPr>
  <p:slideViewPr>
    <p:cSldViewPr>
      <p:cViewPr varScale="1">
        <p:scale>
          <a:sx n="91" d="100"/>
          <a:sy n="91" d="100"/>
        </p:scale>
        <p:origin x="696" y="60"/>
      </p:cViewPr>
      <p:guideLst>
        <p:guide orient="horz" pos="2128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2984E-2EDF-4919-8CD3-4948CF487BF0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A55FD-5A68-43E6-87FA-5991A73EF9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2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變數包含</a:t>
            </a:r>
            <a:r>
              <a:rPr lang="en-US" altLang="zh-TW" dirty="0"/>
              <a:t>4</a:t>
            </a:r>
            <a:r>
              <a:rPr lang="zh-TW" altLang="en-US" dirty="0"/>
              <a:t>個特性，</a:t>
            </a:r>
            <a:endParaRPr lang="en-US" altLang="zh-TW" dirty="0"/>
          </a:p>
          <a:p>
            <a:r>
              <a:rPr lang="en-US" altLang="zh-TW" dirty="0"/>
              <a:t>1</a:t>
            </a:r>
            <a:r>
              <a:rPr lang="zh-TW" altLang="en-US" dirty="0"/>
              <a:t>為類別，例如是文字或者是數位，這裡的</a:t>
            </a:r>
            <a:r>
              <a:rPr lang="en-US" altLang="zh-TW" dirty="0"/>
              <a:t>cat</a:t>
            </a:r>
            <a:r>
              <a:rPr lang="zh-TW" altLang="en-US" dirty="0"/>
              <a:t>，準備放貓的數量，貓的數量肯定是數，而且是一個整數，在</a:t>
            </a:r>
            <a:r>
              <a:rPr lang="en-US" altLang="zh-TW" dirty="0"/>
              <a:t>C</a:t>
            </a:r>
            <a:r>
              <a:rPr lang="zh-TW" altLang="en-US" dirty="0"/>
              <a:t>語言裡，我們使用</a:t>
            </a:r>
            <a:r>
              <a:rPr lang="en-US" altLang="zh-TW" dirty="0"/>
              <a:t>int</a:t>
            </a:r>
            <a:r>
              <a:rPr lang="zh-TW" altLang="en-US" dirty="0"/>
              <a:t>來代表整數。</a:t>
            </a:r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2.</a:t>
            </a:r>
            <a:r>
              <a:rPr lang="zh-TW" altLang="en-US" dirty="0"/>
              <a:t>是變數的名稱，在這裡</a:t>
            </a:r>
            <a:r>
              <a:rPr lang="en-US" altLang="zh-TW" dirty="0"/>
              <a:t>cat</a:t>
            </a:r>
            <a:r>
              <a:rPr lang="zh-TW" altLang="en-US" dirty="0"/>
              <a:t>即是變數名稱。變數的命名有一些規則，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可用英文大小寫字母、數位以及底線組成，但不能數位開頭，大小寫被視為不同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會有值被存放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在電腦中會有一個相對應的位址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A55FD-5A68-43E6-87FA-5991A73EF975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7322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8A55FD-5A68-43E6-87FA-5991A73EF97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54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637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4214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1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7026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1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474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045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04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654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900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72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09D5-926E-432A-95E7-7CF38A3EDF8A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50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5647532">
            <a:off x="565846" y="2369002"/>
            <a:ext cx="3640813" cy="4022584"/>
          </a:xfrm>
          <a:prstGeom prst="blockArc">
            <a:avLst>
              <a:gd name="adj1" fmla="val 10424174"/>
              <a:gd name="adj2" fmla="val 166749"/>
              <a:gd name="adj3" fmla="val 26966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4978186" y="2545109"/>
            <a:ext cx="66682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輸入函式</a:t>
            </a:r>
            <a:endParaRPr kumimoji="0" lang="zh-TW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2386252" y="371272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3930113" y="3712726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618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5647532">
            <a:off x="489784" y="3009983"/>
            <a:ext cx="2860062" cy="3644212"/>
          </a:xfrm>
          <a:prstGeom prst="blockArc">
            <a:avLst>
              <a:gd name="adj1" fmla="val 10424174"/>
              <a:gd name="adj2" fmla="val 166749"/>
              <a:gd name="adj3" fmla="val 26966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2978774" y="2551837"/>
            <a:ext cx="64062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整數型態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延伸學習</a:t>
            </a: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9361622" y="642780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10820400" y="22254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53C8A8C-1645-495E-9716-74FB2E6573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615" b="53735" l="11193" r="90133">
                        <a14:foregroundMark x1="21146" y1="47128" x2="21146" y2="47128"/>
                        <a14:foregroundMark x1="69479" y1="49707" x2="69479" y2="49707"/>
                        <a14:foregroundMark x1="75938" y1="45428" x2="75938" y2="45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356" t="42193" r="64521" b="44500"/>
          <a:stretch/>
        </p:blipFill>
        <p:spPr>
          <a:xfrm>
            <a:off x="454887" y="3371586"/>
            <a:ext cx="892680" cy="1164856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164E1828-8301-4D0D-B9BE-1A577080FC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615" b="53735" l="11193" r="90133">
                        <a14:foregroundMark x1="21146" y1="47128" x2="21146" y2="47128"/>
                        <a14:foregroundMark x1="69479" y1="49707" x2="69479" y2="49707"/>
                        <a14:foregroundMark x1="75938" y1="45428" x2="75938" y2="45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525" t="42193" r="19352" b="46479"/>
          <a:stretch/>
        </p:blipFill>
        <p:spPr>
          <a:xfrm>
            <a:off x="1274628" y="3117742"/>
            <a:ext cx="872551" cy="96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858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FB42BBD-8F6B-4488-8DCD-9792456DF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083871"/>
              </p:ext>
            </p:extLst>
          </p:nvPr>
        </p:nvGraphicFramePr>
        <p:xfrm>
          <a:off x="787570" y="1614219"/>
          <a:ext cx="10934229" cy="450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371">
                  <a:extLst>
                    <a:ext uri="{9D8B030D-6E8A-4147-A177-3AD203B41FA5}">
                      <a16:colId xmlns:a16="http://schemas.microsoft.com/office/drawing/2014/main" val="444198418"/>
                    </a:ext>
                  </a:extLst>
                </a:gridCol>
                <a:gridCol w="2032645">
                  <a:extLst>
                    <a:ext uri="{9D8B030D-6E8A-4147-A177-3AD203B41FA5}">
                      <a16:colId xmlns:a16="http://schemas.microsoft.com/office/drawing/2014/main" val="2054266948"/>
                    </a:ext>
                  </a:extLst>
                </a:gridCol>
                <a:gridCol w="911186">
                  <a:extLst>
                    <a:ext uri="{9D8B030D-6E8A-4147-A177-3AD203B41FA5}">
                      <a16:colId xmlns:a16="http://schemas.microsoft.com/office/drawing/2014/main" val="3902516926"/>
                    </a:ext>
                  </a:extLst>
                </a:gridCol>
                <a:gridCol w="4906384">
                  <a:extLst>
                    <a:ext uri="{9D8B030D-6E8A-4147-A177-3AD203B41FA5}">
                      <a16:colId xmlns:a16="http://schemas.microsoft.com/office/drawing/2014/main" val="1538242805"/>
                    </a:ext>
                  </a:extLst>
                </a:gridCol>
                <a:gridCol w="1261643">
                  <a:extLst>
                    <a:ext uri="{9D8B030D-6E8A-4147-A177-3AD203B41FA5}">
                      <a16:colId xmlns:a16="http://schemas.microsoft.com/office/drawing/2014/main" val="2286331415"/>
                    </a:ext>
                  </a:extLst>
                </a:gridCol>
              </a:tblGrid>
              <a:tr h="357042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定義名稱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位元組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數值範圍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數值範圍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57187"/>
                  </a:ext>
                </a:extLst>
              </a:tr>
              <a:tr h="357042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短整數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short [int]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2(16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-32768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32767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725072"/>
                  </a:ext>
                </a:extLst>
              </a:tr>
              <a:tr h="357042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[long] int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4(32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-2147483648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2147483647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848126"/>
                  </a:ext>
                </a:extLst>
              </a:tr>
              <a:tr h="357042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long [int]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4(32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-2147483648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2147483647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760969"/>
                  </a:ext>
                </a:extLst>
              </a:tr>
              <a:tr h="616264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超長整數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long </a:t>
                      </a:r>
                      <a:r>
                        <a:rPr lang="en-US" altLang="zh-TW" sz="16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long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[int]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8(64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-8223372036854775808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9223372036854775807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01993"/>
                  </a:ext>
                </a:extLst>
              </a:tr>
              <a:tr h="616264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無符號整數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unsigned [int]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2(16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65535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725601"/>
                  </a:ext>
                </a:extLst>
              </a:tr>
              <a:tr h="616264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無符號短整數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unsigned  short [int]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2(16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65535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70811"/>
                  </a:ext>
                </a:extLst>
              </a:tr>
              <a:tr h="616264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無符號長整數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unsigned long [int]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4(32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42994967295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504506"/>
                  </a:ext>
                </a:extLst>
              </a:tr>
              <a:tr h="616264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無符號超長整數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unsigned long long[int]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8(64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~ 18446744073709551615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~2</a:t>
                      </a:r>
                      <a:r>
                        <a:rPr lang="en-US" altLang="zh-TW" sz="1600" baseline="30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</a:t>
                      </a:r>
                      <a:r>
                        <a:rPr lang="en-US" altLang="zh-TW" sz="16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zh-TW" altLang="en-US" sz="1600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752241"/>
                  </a:ext>
                </a:extLst>
              </a:tr>
            </a:tbl>
          </a:graphicData>
        </a:graphic>
      </p:graphicFrame>
      <p:sp>
        <p:nvSpPr>
          <p:cNvPr id="5" name="標題 4">
            <a:extLst>
              <a:ext uri="{FF2B5EF4-FFF2-40B4-BE49-F238E27FC236}">
                <a16:creationId xmlns:a16="http://schemas.microsoft.com/office/drawing/2014/main" id="{843E7965-A79B-4C79-8A71-3CE58EF71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202" y="461321"/>
            <a:ext cx="9915595" cy="946701"/>
          </a:xfrm>
        </p:spPr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整數型資料型態還可以區分為以下</a:t>
            </a:r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2F4A8A3-DD41-4560-9D0C-C31ADAC9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D6A4-9DD6-4BAB-9C56-2FF5CFE20F61}" type="datetime1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3FE1C508-6014-456A-9F0E-C3B06998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pPr/>
              <a:t>11</a:t>
            </a:fld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B2673CFA-2B1A-4231-B4D7-D4A4E0D28A9E}"/>
              </a:ext>
            </a:extLst>
          </p:cNvPr>
          <p:cNvCxnSpPr/>
          <p:nvPr/>
        </p:nvCxnSpPr>
        <p:spPr>
          <a:xfrm>
            <a:off x="1153892" y="1408022"/>
            <a:ext cx="9884216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181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輸入兩個整數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en-US" altLang="zh-TW" b="1" dirty="0" err="1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cin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 )</a:t>
            </a:r>
            <a:endParaRPr lang="zh-TW" altLang="en-US" b="1" dirty="0">
              <a:solidFill>
                <a:srgbClr val="1B70E4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4294967295"/>
          </p:nvPr>
        </p:nvSpPr>
        <p:spPr>
          <a:xfrm>
            <a:off x="4727848" y="2996952"/>
            <a:ext cx="4117975" cy="1612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solidFill>
                  <a:srgbClr val="7030A0"/>
                </a:solidFill>
              </a:rPr>
              <a:t>int a, b;</a:t>
            </a:r>
            <a:endParaRPr lang="en-US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cin</a:t>
            </a:r>
            <a:r>
              <a:rPr lang="en-US" altLang="zh-TW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&gt;&gt;a&gt;&gt;b;</a:t>
            </a:r>
            <a:endParaRPr lang="zh-TW" alt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b="1" dirty="0" err="1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的格式問題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4223792" y="2492896"/>
            <a:ext cx="4032448" cy="524248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兩個輸出之間要有空白</a:t>
            </a:r>
          </a:p>
        </p:txBody>
      </p:sp>
      <p:pic>
        <p:nvPicPr>
          <p:cNvPr id="5" name="圖片 4" descr="一張含有 物件 的圖片&#10;&#10;自動產生的描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218" y="3202434"/>
            <a:ext cx="8749664" cy="885180"/>
          </a:xfrm>
          <a:prstGeom prst="rect">
            <a:avLst/>
          </a:prstGeom>
        </p:spPr>
      </p:pic>
      <p:sp>
        <p:nvSpPr>
          <p:cNvPr id="6" name="矩形: 圓角 5"/>
          <p:cNvSpPr/>
          <p:nvPr/>
        </p:nvSpPr>
        <p:spPr>
          <a:xfrm>
            <a:off x="5951984" y="3140968"/>
            <a:ext cx="929208" cy="1008112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D905AD57-F14D-4230-B32C-37ACF7ED0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處理輸出的對齊問題</a:t>
            </a:r>
            <a:r>
              <a:rPr lang="en-US" altLang="zh-TW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en-US" altLang="zh-TW" sz="4400" b="1" dirty="0" err="1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setw</a:t>
            </a:r>
            <a:r>
              <a:rPr lang="en-US" altLang="zh-TW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()</a:t>
            </a:r>
            <a:endParaRPr lang="zh-TW" altLang="en-US" b="1" dirty="0">
              <a:solidFill>
                <a:srgbClr val="1B70E4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219200" y="1888664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從右邊對齊，按每個整數佔</a:t>
            </a:r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個字元。</a:t>
            </a:r>
            <a:endParaRPr lang="en-US" altLang="zh-TW" sz="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記得 </a:t>
            </a:r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#include &lt;</a:t>
            </a:r>
            <a:r>
              <a:rPr lang="en-US" altLang="zh-TW" sz="28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iomanip</a:t>
            </a:r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&gt; </a:t>
            </a:r>
            <a:endParaRPr lang="zh-TW" altLang="en-US" sz="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237" y="3645024"/>
            <a:ext cx="8990563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6200000">
            <a:off x="547315" y="3003871"/>
            <a:ext cx="2816550" cy="3739835"/>
          </a:xfrm>
          <a:prstGeom prst="blockArc">
            <a:avLst>
              <a:gd name="adj1" fmla="val 9447466"/>
              <a:gd name="adj2" fmla="val 601940"/>
              <a:gd name="adj3" fmla="val 29205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2711624" y="2916535"/>
            <a:ext cx="69506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浮點數資料型態</a:t>
            </a: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9361622" y="642780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10820400" y="22254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28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一張含有 物件 的圖片&#10;&#10;描述是以高可信度產生">
            <a:extLst>
              <a:ext uri="{FF2B5EF4-FFF2-40B4-BE49-F238E27FC236}">
                <a16:creationId xmlns:a16="http://schemas.microsoft.com/office/drawing/2014/main" id="{D1757C00-E981-4D88-9763-76AC3C716A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379" y="176241"/>
            <a:ext cx="8881241" cy="6505517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98D3ECCB-37A1-4091-BD68-FD7BBAE800D9}"/>
              </a:ext>
            </a:extLst>
          </p:cNvPr>
          <p:cNvSpPr txBox="1"/>
          <p:nvPr/>
        </p:nvSpPr>
        <p:spPr>
          <a:xfrm>
            <a:off x="2927648" y="1340768"/>
            <a:ext cx="4608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寫一個程式，輸入一個浮點數，然後顯示該浮點數，四捨五入到小數點後第六位。</a:t>
            </a:r>
          </a:p>
          <a:p>
            <a:r>
              <a:rPr lang="zh-TW" altLang="en-US" sz="2400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輸入範例：</a:t>
            </a:r>
            <a:endParaRPr lang="en-US" altLang="zh-TW" sz="2400" b="1" dirty="0">
              <a:solidFill>
                <a:srgbClr val="1B70E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</a:t>
            </a:r>
          </a:p>
          <a:p>
            <a:r>
              <a:rPr lang="zh-TW" altLang="en-US" sz="2400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輸出範例：</a:t>
            </a:r>
            <a:endParaRPr lang="en-US" altLang="zh-TW" sz="2400" b="1" dirty="0">
              <a:solidFill>
                <a:srgbClr val="1B70E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5.600000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4761F02-5901-46C5-8A49-398E153F00CF}"/>
              </a:ext>
            </a:extLst>
          </p:cNvPr>
          <p:cNvSpPr txBox="1"/>
          <p:nvPr/>
        </p:nvSpPr>
        <p:spPr>
          <a:xfrm>
            <a:off x="6456040" y="458112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問題</a:t>
            </a:r>
          </a:p>
        </p:txBody>
      </p:sp>
    </p:spTree>
    <p:extLst>
      <p:ext uri="{BB962C8B-B14F-4D97-AF65-F5344CB8AC3E}">
        <p14:creationId xmlns:p14="http://schemas.microsoft.com/office/powerpoint/2010/main" val="394678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F90DC0C1-7B9C-4B48-B71B-20ED109E0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947" y="1784209"/>
            <a:ext cx="6705600" cy="3552825"/>
          </a:xfrm>
          <a:prstGeom prst="rect">
            <a:avLst/>
          </a:prstGeom>
        </p:spPr>
      </p:pic>
      <p:sp>
        <p:nvSpPr>
          <p:cNvPr id="3" name="標題 1">
            <a:extLst>
              <a:ext uri="{FF2B5EF4-FFF2-40B4-BE49-F238E27FC236}">
                <a16:creationId xmlns:a16="http://schemas.microsoft.com/office/drawing/2014/main" id="{982CDE10-4734-4F17-81AA-8B7E502237DA}"/>
              </a:ext>
            </a:extLst>
          </p:cNvPr>
          <p:cNvSpPr txBox="1">
            <a:spLocks/>
          </p:cNvSpPr>
          <p:nvPr/>
        </p:nvSpPr>
        <p:spPr>
          <a:xfrm>
            <a:off x="385503" y="1412776"/>
            <a:ext cx="4322062" cy="2887579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zh-TW" altLang="en-US" sz="36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36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float</a:t>
            </a:r>
            <a:r>
              <a:rPr lang="zh-TW" altLang="en-US" sz="36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代表</a:t>
            </a:r>
            <a:endParaRPr lang="en-US" altLang="zh-TW" sz="36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90000"/>
              </a:lnSpc>
            </a:pPr>
            <a:r>
              <a:rPr lang="zh-TW" altLang="en-US" sz="36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單精度浮點數</a:t>
            </a:r>
          </a:p>
        </p:txBody>
      </p:sp>
      <p:cxnSp>
        <p:nvCxnSpPr>
          <p:cNvPr id="4" name="Straight Connector 17">
            <a:extLst>
              <a:ext uri="{FF2B5EF4-FFF2-40B4-BE49-F238E27FC236}">
                <a16:creationId xmlns:a16="http://schemas.microsoft.com/office/drawing/2014/main" id="{1A5731F1-9E5D-438C-8172-5878F4022CF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C439C776-7524-4A4E-867C-8A2BA3156F63}"/>
              </a:ext>
            </a:extLst>
          </p:cNvPr>
          <p:cNvSpPr/>
          <p:nvPr/>
        </p:nvSpPr>
        <p:spPr>
          <a:xfrm>
            <a:off x="5591944" y="3378200"/>
            <a:ext cx="2016224" cy="40925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757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6200000">
            <a:off x="547315" y="3003871"/>
            <a:ext cx="2816550" cy="3739835"/>
          </a:xfrm>
          <a:prstGeom prst="blockArc">
            <a:avLst>
              <a:gd name="adj1" fmla="val 9447466"/>
              <a:gd name="adj2" fmla="val 601940"/>
              <a:gd name="adj3" fmla="val 29205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2711624" y="2515324"/>
            <a:ext cx="69506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浮點數型態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延伸學習</a:t>
            </a: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9361622" y="642780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10820400" y="22254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292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1C70E1B-F212-49F4-AC00-52D26E676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615603"/>
              </p:ext>
            </p:extLst>
          </p:nvPr>
        </p:nvGraphicFramePr>
        <p:xfrm>
          <a:off x="1290600" y="2458721"/>
          <a:ext cx="9884215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8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0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定義名稱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占位元組（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byte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）數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數值範圍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有效位數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單精度浮點數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float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4(32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-3.4E-38 ~ 3.4E+38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6~7</a:t>
                      </a:r>
                      <a:r>
                        <a:rPr lang="zh-TW" altLang="en-US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雙精度浮點數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double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8(64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-1.7E+308 ~ 1.7E + 308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15~16</a:t>
                      </a:r>
                      <a:r>
                        <a:rPr lang="zh-TW" altLang="en-US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長雙精度浮點數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long double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16(128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-3.4E + 4932 ~ 1.1E+4932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18~19</a:t>
                      </a:r>
                      <a:r>
                        <a:rPr lang="zh-TW" altLang="en-US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布林值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Bool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1(8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真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(true)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或假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(false)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標題 1">
            <a:extLst>
              <a:ext uri="{FF2B5EF4-FFF2-40B4-BE49-F238E27FC236}">
                <a16:creationId xmlns:a16="http://schemas.microsoft.com/office/drawing/2014/main" id="{8385E240-3034-435D-B214-CF569AE2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浮點數型態還可以區分為以下</a:t>
            </a:r>
            <a:endParaRPr lang="zh-TW" altLang="en-US" b="1" dirty="0">
              <a:solidFill>
                <a:srgbClr val="1B70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51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6167" y="572771"/>
            <a:ext cx="10058400" cy="828640"/>
          </a:xfrm>
        </p:spPr>
        <p:txBody>
          <a:bodyPr/>
          <a:lstStyle/>
          <a:p>
            <a:pPr algn="l"/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變數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238875" y="1759266"/>
            <a:ext cx="9897685" cy="452596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變數代表一個儲存單元，其中的值是可以改變的。</a:t>
            </a:r>
            <a:endParaRPr lang="en-US" altLang="zh-TW" sz="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00050" lvl="1" indent="0">
              <a:lnSpc>
                <a:spcPct val="114000"/>
              </a:lnSpc>
              <a:buNone/>
            </a:pP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例如： 如遊戲中玩家命的條數。</a:t>
            </a:r>
            <a:endPara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00050" lvl="1" indent="0">
              <a:lnSpc>
                <a:spcPct val="114000"/>
              </a:lnSpc>
              <a:buNone/>
            </a:pP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      (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假設原先的值是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，當你死一次，命就減少一條。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</a:p>
          <a:p>
            <a:pPr marL="400050" lvl="1" indent="0">
              <a:buNone/>
            </a:pPr>
            <a:endPara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一個程式中會使用到若干個變數，為了區別變數，必須給每一個變數取一個名字。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AE416013-DDA1-4BB7-BAF8-C03F849D470D}"/>
              </a:ext>
            </a:extLst>
          </p:cNvPr>
          <p:cNvSpPr txBox="1">
            <a:spLocks/>
          </p:cNvSpPr>
          <p:nvPr/>
        </p:nvSpPr>
        <p:spPr>
          <a:xfrm>
            <a:off x="2568638" y="1756228"/>
            <a:ext cx="6078743" cy="29314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219200" y="250936"/>
            <a:ext cx="10058400" cy="1450757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如何顯示小數點後指定的位數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  <a:b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40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例如</a:t>
            </a:r>
            <a:r>
              <a:rPr lang="en-US" altLang="zh-TW" sz="40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</a:t>
            </a:r>
            <a:r>
              <a:rPr lang="zh-TW" altLang="en-US" sz="40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小數點後第</a:t>
            </a:r>
            <a:r>
              <a:rPr lang="en-US" altLang="zh-TW" sz="40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40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位</a:t>
            </a:r>
            <a:r>
              <a:rPr lang="en-US" altLang="zh-TW" sz="40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en-US" altLang="zh-TW" b="1" dirty="0" err="1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endParaRPr lang="zh-TW" altLang="en-US" b="1" dirty="0">
              <a:solidFill>
                <a:srgbClr val="1B70E4"/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idx="4294967295"/>
          </p:nvPr>
        </p:nvSpPr>
        <p:spPr>
          <a:xfrm>
            <a:off x="1201688" y="1757174"/>
            <a:ext cx="10972800" cy="462415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/>
              <a:t>#include &lt;</a:t>
            </a:r>
            <a:r>
              <a:rPr lang="en-US" altLang="zh-TW" sz="2400" dirty="0" err="1"/>
              <a:t>iostream</a:t>
            </a:r>
            <a:r>
              <a:rPr lang="en-US" altLang="zh-TW" sz="2400" dirty="0"/>
              <a:t>&gt;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>
                <a:solidFill>
                  <a:srgbClr val="C00000"/>
                </a:solidFill>
              </a:rPr>
              <a:t>#include &lt;</a:t>
            </a:r>
            <a:r>
              <a:rPr lang="en-US" altLang="zh-TW" sz="2400" dirty="0" err="1">
                <a:solidFill>
                  <a:srgbClr val="C00000"/>
                </a:solidFill>
              </a:rPr>
              <a:t>iomanip</a:t>
            </a:r>
            <a:r>
              <a:rPr lang="en-US" altLang="zh-TW" sz="2400" dirty="0">
                <a:solidFill>
                  <a:srgbClr val="C00000"/>
                </a:solidFill>
              </a:rPr>
              <a:t>&gt;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/>
              <a:t>using namespace std;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 err="1"/>
              <a:t>int</a:t>
            </a:r>
            <a:r>
              <a:rPr lang="en-US" altLang="zh-TW" sz="2400" dirty="0"/>
              <a:t> main(){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/>
              <a:t>    float a;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/>
              <a:t>    a=11.1122;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/>
              <a:t>    </a:t>
            </a:r>
            <a:r>
              <a:rPr lang="en-US" altLang="zh-TW" sz="2400" dirty="0" err="1"/>
              <a:t>cout</a:t>
            </a:r>
            <a:r>
              <a:rPr lang="en-US" altLang="zh-TW" sz="2400" dirty="0"/>
              <a:t>&lt;&lt;</a:t>
            </a:r>
            <a:r>
              <a:rPr lang="en-US" altLang="zh-TW" sz="2400" dirty="0">
                <a:solidFill>
                  <a:srgbClr val="C00000"/>
                </a:solidFill>
              </a:rPr>
              <a:t>fixed</a:t>
            </a:r>
            <a:r>
              <a:rPr lang="en-US" altLang="zh-TW" sz="2400" dirty="0"/>
              <a:t>&lt;&lt;</a:t>
            </a:r>
            <a:r>
              <a:rPr lang="en-US" altLang="zh-TW" sz="2400" dirty="0" err="1">
                <a:solidFill>
                  <a:srgbClr val="C00000"/>
                </a:solidFill>
              </a:rPr>
              <a:t>setprecision</a:t>
            </a:r>
            <a:r>
              <a:rPr lang="en-US" altLang="zh-TW" sz="2400" dirty="0">
                <a:solidFill>
                  <a:srgbClr val="C00000"/>
                </a:solidFill>
              </a:rPr>
              <a:t>(2)</a:t>
            </a:r>
            <a:r>
              <a:rPr lang="en-US" altLang="zh-TW" sz="2400" dirty="0"/>
              <a:t>&lt;&lt;a;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/>
              <a:t>    return 0;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zh-TW" sz="2400" dirty="0"/>
              <a:t>}</a:t>
            </a:r>
            <a:endParaRPr lang="zh-TW" altLang="en-US" sz="2400" dirty="0"/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3A56D7FC-4E91-4CEE-A984-DA8C68FD4E1B}"/>
              </a:ext>
            </a:extLst>
          </p:cNvPr>
          <p:cNvGrpSpPr/>
          <p:nvPr/>
        </p:nvGrpSpPr>
        <p:grpSpPr>
          <a:xfrm>
            <a:off x="6264154" y="2493168"/>
            <a:ext cx="3095625" cy="1871663"/>
            <a:chOff x="6383338" y="2349500"/>
            <a:chExt cx="3095625" cy="1871663"/>
          </a:xfrm>
        </p:grpSpPr>
        <p:sp>
          <p:nvSpPr>
            <p:cNvPr id="3" name="文字方塊 7">
              <a:extLst>
                <a:ext uri="{FF2B5EF4-FFF2-40B4-BE49-F238E27FC236}">
                  <a16:creationId xmlns:a16="http://schemas.microsoft.com/office/drawing/2014/main" id="{32EC86C9-A8B4-4DF2-9A34-48C7785F9C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16725" y="2862263"/>
              <a:ext cx="2159000" cy="954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0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輸出 </a:t>
              </a:r>
              <a:r>
                <a:rPr kumimoji="0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</a:p>
            <a:p>
              <a:pPr eaLnBrk="1" hangingPunct="1"/>
              <a:r>
                <a:rPr kumimoji="0" lang="en-US" altLang="zh-TW" sz="2800" dirty="0">
                  <a:latin typeface="Calibri" panose="020F0502020204030204" pitchFamily="34" charset="0"/>
                </a:rPr>
                <a:t>	11.11</a:t>
              </a:r>
              <a:endParaRPr kumimoji="0" lang="zh-TW" altLang="en-US" sz="2800" dirty="0">
                <a:latin typeface="Calibri" panose="020F0502020204030204" pitchFamily="34" charset="0"/>
              </a:endParaRPr>
            </a:p>
          </p:txBody>
        </p:sp>
        <p:sp>
          <p:nvSpPr>
            <p:cNvPr id="4" name="想法泡泡: 雲朵 3">
              <a:extLst>
                <a:ext uri="{FF2B5EF4-FFF2-40B4-BE49-F238E27FC236}">
                  <a16:creationId xmlns:a16="http://schemas.microsoft.com/office/drawing/2014/main" id="{2C342DD9-4B45-4E65-BA9B-0AEB02BD77D1}"/>
                </a:ext>
              </a:extLst>
            </p:cNvPr>
            <p:cNvSpPr/>
            <p:nvPr/>
          </p:nvSpPr>
          <p:spPr bwMode="auto">
            <a:xfrm>
              <a:off x="6383338" y="2349500"/>
              <a:ext cx="3095625" cy="1871663"/>
            </a:xfrm>
            <a:prstGeom prst="cloudCallout">
              <a:avLst>
                <a:gd name="adj1" fmla="val -105287"/>
                <a:gd name="adj2" fmla="val 63292"/>
              </a:avLst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solidFill>
                  <a:srgbClr val="C00000"/>
                </a:solidFill>
              </a:endParaRPr>
            </a:p>
          </p:txBody>
        </p:sp>
      </p:grpSp>
      <p:pic>
        <p:nvPicPr>
          <p:cNvPr id="9" name="圖片 8" descr="v9.png">
            <a:extLst>
              <a:ext uri="{FF2B5EF4-FFF2-40B4-BE49-F238E27FC236}">
                <a16:creationId xmlns:a16="http://schemas.microsoft.com/office/drawing/2014/main" id="{DDEB379C-DB80-4A77-825E-475C0BEB7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8568" y="5373216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8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6410" y="476672"/>
            <a:ext cx="10058400" cy="868997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變數定義的屬性</a:t>
            </a:r>
            <a:r>
              <a:rPr lang="en-US" altLang="zh-TW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 num</a:t>
            </a:r>
            <a:r>
              <a:rPr lang="zh-TW" altLang="en-US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1B70E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4BF8ACA-9B41-4871-8339-FF9AD066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472271" cy="365125"/>
          </a:xfrm>
        </p:spPr>
        <p:txBody>
          <a:bodyPr/>
          <a:lstStyle/>
          <a:p>
            <a:fld id="{8604C595-3334-455D-B600-65BE2983D65A}" type="datetime1">
              <a:rPr lang="zh-TW" altLang="en-US" smtClean="0"/>
              <a:pPr/>
              <a:t>2021/9/12</a:t>
            </a:fld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1DB8775-492D-4DD2-B619-A51EF5486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4294967295"/>
          </p:nvPr>
        </p:nvSpPr>
        <p:spPr>
          <a:xfrm>
            <a:off x="1172676" y="1737360"/>
            <a:ext cx="4923324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4000"/>
              </a:lnSpc>
            </a:pPr>
            <a:r>
              <a:rPr lang="zh-TW" altLang="en-US" sz="2600" b="1" dirty="0">
                <a:solidFill>
                  <a:srgbClr val="8AB8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資料型態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指的是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或者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b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數先簡單區分整數與小數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浮點數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b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int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代表的是整數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(integer)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b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float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代表的是浮點數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(float)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4000"/>
              </a:lnSpc>
            </a:pPr>
            <a:r>
              <a:rPr lang="zh-TW" altLang="en-US" sz="2600" b="1" dirty="0">
                <a:solidFill>
                  <a:srgbClr val="8AB8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變數名稱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一個變數必須有名字，例如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num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34000"/>
              </a:lnSpc>
              <a:buFont typeface="+mj-lt"/>
              <a:buAutoNum type="arabicPeriod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由英文大小寫字母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大小寫被視為不同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、數字以及底線組成。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34000"/>
              </a:lnSpc>
              <a:buFont typeface="+mj-lt"/>
              <a:buAutoNum type="arabicPeriod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不能用數字開頭。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34000"/>
              </a:lnSpc>
              <a:buFont typeface="+mj-lt"/>
              <a:buAutoNum type="arabicPeriod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限一個字詞。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12731E9-FD83-4881-9F23-FFC3DE1E774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096000" y="1737360"/>
            <a:ext cx="504056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zh-TW" altLang="en-US" sz="2400" b="1" dirty="0">
                <a:solidFill>
                  <a:srgbClr val="8AB8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被賦予的值，可以使用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指定運算子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或者是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輸入函式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改變其值。</a:t>
            </a:r>
            <a:endParaRPr lang="en-US" altLang="zh-TW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2400" b="1" dirty="0">
                <a:solidFill>
                  <a:srgbClr val="8AB8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地址</a:t>
            </a:r>
            <a:r>
              <a:rPr lang="en-US" altLang="zh-TW" sz="2400" b="1" dirty="0">
                <a:solidFill>
                  <a:srgbClr val="8AB8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一個變數相對應於電腦記憶體中的位址。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21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09"/>
    </mc:Choice>
    <mc:Fallback xmlns="">
      <p:transition spd="slow" advTm="636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6200000">
            <a:off x="547315" y="3003871"/>
            <a:ext cx="2816550" cy="3739835"/>
          </a:xfrm>
          <a:prstGeom prst="blockArc">
            <a:avLst>
              <a:gd name="adj1" fmla="val 9447466"/>
              <a:gd name="adj2" fmla="val 601940"/>
              <a:gd name="adj3" fmla="val 29205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2783632" y="2916535"/>
            <a:ext cx="69506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輸入函式</a:t>
            </a: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9361622" y="642780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10820400" y="22254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5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一張含有 物件 的圖片&#10;&#10;描述是以高可信度產生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379" y="176241"/>
            <a:ext cx="8881241" cy="6505517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711624" y="1268760"/>
            <a:ext cx="47525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寫一個程式，輸入一個整數，然後輸出該整數。</a:t>
            </a:r>
          </a:p>
          <a:p>
            <a:r>
              <a:rPr lang="zh-TW" altLang="en-US" sz="2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輸入範例</a:t>
            </a:r>
            <a:r>
              <a:rPr lang="en-US" altLang="zh-TW" sz="2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</a:p>
          <a:p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</a:p>
          <a:p>
            <a:r>
              <a:rPr lang="zh-TW" altLang="en-US" sz="2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輸出範例</a:t>
            </a:r>
            <a:r>
              <a:rPr lang="en-US" altLang="zh-TW" sz="2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</a:p>
          <a:p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endParaRPr lang="en-US" altLang="zh-CN" sz="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528048" y="462543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45" y="1477386"/>
            <a:ext cx="5497508" cy="390322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618672" y="2839591"/>
            <a:ext cx="2954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標準輸入函式</a:t>
            </a:r>
            <a:br>
              <a:rPr lang="en-US" altLang="zh-TW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TW" sz="36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cin</a:t>
            </a:r>
            <a:r>
              <a:rPr lang="en-US" altLang="zh-TW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()</a:t>
            </a:r>
            <a:endParaRPr lang="zh-TW" alt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0"/>
    </mc:Choice>
    <mc:Fallback xmlns="">
      <p:transition spd="slow" advTm="645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8AB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圖片 3" descr="一張含有 文字, 監視器 的圖片&#10;&#10;自動產生的描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1192364"/>
            <a:ext cx="6143116" cy="485306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059302" y="3861048"/>
            <a:ext cx="2304256" cy="576064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210A2DB4-C4CA-4FBD-B1D4-7ED8F03EEB55}"/>
              </a:ext>
            </a:extLst>
          </p:cNvPr>
          <p:cNvSpPr txBox="1">
            <a:spLocks/>
          </p:cNvSpPr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呼叫</a:t>
            </a:r>
            <a:r>
              <a:rPr lang="en-US" altLang="zh-TW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&lt;iostream&gt;</a:t>
            </a:r>
            <a:r>
              <a:rPr lang="zh-TW" altLang="en-US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en-US" altLang="zh-TW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cout(</a:t>
            </a:r>
            <a:r>
              <a:rPr lang="zh-TW" altLang="en-US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br>
              <a:rPr lang="en-US" altLang="zh-TW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240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作為輸出</a:t>
            </a:r>
            <a:endParaRPr lang="zh-TW" altLang="en-US" sz="2400" dirty="0">
              <a:solidFill>
                <a:srgbClr val="FFFF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839416" y="1541996"/>
            <a:ext cx="5172409" cy="3672408"/>
            <a:chOff x="3359696" y="188640"/>
            <a:chExt cx="5172409" cy="367240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9696" y="188640"/>
              <a:ext cx="5172409" cy="3672408"/>
            </a:xfrm>
            <a:prstGeom prst="rect">
              <a:avLst/>
            </a:prstGeom>
          </p:spPr>
        </p:pic>
        <p:sp>
          <p:nvSpPr>
            <p:cNvPr id="2" name="文本框 1"/>
            <p:cNvSpPr txBox="1"/>
            <p:nvPr/>
          </p:nvSpPr>
          <p:spPr>
            <a:xfrm>
              <a:off x="4583832" y="1424679"/>
              <a:ext cx="284947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標準輸出函式</a:t>
              </a:r>
              <a:r>
                <a:rPr lang="en-US" altLang="zh-TW" sz="36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cout</a:t>
              </a:r>
              <a:r>
                <a:rPr lang="en-US" altLang="zh-TW" sz="3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()</a:t>
              </a:r>
            </a:p>
          </p:txBody>
        </p:sp>
      </p:grpSp>
      <p:sp>
        <p:nvSpPr>
          <p:cNvPr id="4" name="矩形 3">
            <a:extLst>
              <a:ext uri="{FF2B5EF4-FFF2-40B4-BE49-F238E27FC236}">
                <a16:creationId xmlns:a16="http://schemas.microsoft.com/office/drawing/2014/main" id="{B93D0D5D-99EE-4D8B-93BE-43D2610D6ED6}"/>
              </a:ext>
            </a:extLst>
          </p:cNvPr>
          <p:cNvSpPr/>
          <p:nvPr/>
        </p:nvSpPr>
        <p:spPr>
          <a:xfrm>
            <a:off x="6022508" y="3295033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功能：會將值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顯示在螢幕上。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不需要打資料型態（例如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%d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ED84C42F-3A81-42E1-8FDF-AD382E611E6E}"/>
              </a:ext>
            </a:extLst>
          </p:cNvPr>
          <p:cNvSpPr txBox="1">
            <a:spLocks/>
          </p:cNvSpPr>
          <p:nvPr/>
        </p:nvSpPr>
        <p:spPr>
          <a:xfrm>
            <a:off x="6137166" y="2152033"/>
            <a:ext cx="195224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800" b="1" dirty="0" err="1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cout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&lt;&lt;n;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68"/>
    </mc:Choice>
    <mc:Fallback xmlns="">
      <p:transition spd="slow" advTm="826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8AB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圖片 3" descr="一張含有 文字, 監視器 的圖片&#10;&#10;自動產生的描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2" y="1090301"/>
            <a:ext cx="6241755" cy="493098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 fontScale="90000"/>
          </a:bodyPr>
          <a:lstStyle/>
          <a:p>
            <a:r>
              <a:rPr lang="zh-TW" altLang="en-US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呼叫</a:t>
            </a:r>
            <a:r>
              <a:rPr lang="en-US" altLang="zh-TW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&lt;iostream&gt;</a:t>
            </a:r>
            <a:r>
              <a:rPr lang="zh-TW" altLang="en-US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en-US" altLang="zh-TW" sz="2400" dirty="0" err="1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br>
              <a:rPr lang="en-US" altLang="zh-TW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24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作為輸入與輸出</a:t>
            </a:r>
          </a:p>
        </p:txBody>
      </p:sp>
      <p:sp>
        <p:nvSpPr>
          <p:cNvPr id="5" name="矩形 4"/>
          <p:cNvSpPr/>
          <p:nvPr/>
        </p:nvSpPr>
        <p:spPr>
          <a:xfrm>
            <a:off x="6096000" y="3861049"/>
            <a:ext cx="3600400" cy="1018184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586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9.3|18.2|8.1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回顧">
  <a:themeElements>
    <a:clrScheme name="綠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840</Words>
  <Application>Microsoft Office PowerPoint</Application>
  <PresentationFormat>寬螢幕</PresentationFormat>
  <Paragraphs>142</Paragraphs>
  <Slides>20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Microsoft JhengHei Light</vt:lpstr>
      <vt:lpstr>微軟正黑體</vt:lpstr>
      <vt:lpstr>微軟正黑體</vt:lpstr>
      <vt:lpstr>Arial</vt:lpstr>
      <vt:lpstr>Calibri</vt:lpstr>
      <vt:lpstr>Calibri Light</vt:lpstr>
      <vt:lpstr>Office 佈景主題</vt:lpstr>
      <vt:lpstr>回顧</vt:lpstr>
      <vt:lpstr>PowerPoint 簡報</vt:lpstr>
      <vt:lpstr>變數</vt:lpstr>
      <vt:lpstr>變數定義的屬性(以int num說明)</vt:lpstr>
      <vt:lpstr>PowerPoint 簡報</vt:lpstr>
      <vt:lpstr>PowerPoint 簡報</vt:lpstr>
      <vt:lpstr>PowerPoint 簡報</vt:lpstr>
      <vt:lpstr>PowerPoint 簡報</vt:lpstr>
      <vt:lpstr>PowerPoint 簡報</vt:lpstr>
      <vt:lpstr>呼叫&lt;iostream&gt;的cout( ) 作為輸入與輸出</vt:lpstr>
      <vt:lpstr>PowerPoint 簡報</vt:lpstr>
      <vt:lpstr>整數型資料型態還可以區分為以下</vt:lpstr>
      <vt:lpstr>輸入兩個整數- cin( )</vt:lpstr>
      <vt:lpstr>cout的格式問題</vt:lpstr>
      <vt:lpstr>處理輸出的對齊問題- setw()</vt:lpstr>
      <vt:lpstr>PowerPoint 簡報</vt:lpstr>
      <vt:lpstr>PowerPoint 簡報</vt:lpstr>
      <vt:lpstr>PowerPoint 簡報</vt:lpstr>
      <vt:lpstr>PowerPoint 簡報</vt:lpstr>
      <vt:lpstr>浮點數型態還可以區分為以下</vt:lpstr>
      <vt:lpstr>如何顯示小數點後指定的位數?        (例如: 小數點後第2位)-cout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靜怡 楊</dc:creator>
  <cp:lastModifiedBy>靜怡 楊</cp:lastModifiedBy>
  <cp:revision>110</cp:revision>
  <dcterms:created xsi:type="dcterms:W3CDTF">2019-03-02T07:57:00Z</dcterms:created>
  <dcterms:modified xsi:type="dcterms:W3CDTF">2021-09-12T06:41:31Z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