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9" r:id="rId2"/>
    <p:sldId id="258" r:id="rId3"/>
    <p:sldId id="277" r:id="rId4"/>
    <p:sldId id="291" r:id="rId5"/>
    <p:sldId id="265" r:id="rId6"/>
    <p:sldId id="266" r:id="rId7"/>
    <p:sldId id="297" r:id="rId8"/>
    <p:sldId id="287" r:id="rId9"/>
    <p:sldId id="283" r:id="rId10"/>
    <p:sldId id="282" r:id="rId11"/>
    <p:sldId id="296" r:id="rId12"/>
    <p:sldId id="278" r:id="rId13"/>
    <p:sldId id="292" r:id="rId14"/>
    <p:sldId id="294" r:id="rId15"/>
    <p:sldId id="295" r:id="rId1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503" autoAdjust="0"/>
    <p:restoredTop sz="94660"/>
  </p:normalViewPr>
  <p:slideViewPr>
    <p:cSldViewPr snapToGrid="0">
      <p:cViewPr varScale="1">
        <p:scale>
          <a:sx n="95" d="100"/>
          <a:sy n="95" d="100"/>
        </p:scale>
        <p:origin x="102" y="4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9E7A957-4B8B-4427-BA93-2494ECCF32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129BE36D-B311-45DC-958C-699475B5E3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27B1C9-729A-4C44-B589-479CC7A7B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CA4D-78B2-489B-8775-FBADBAFDC01F}" type="datetimeFigureOut">
              <a:rPr lang="zh-TW" altLang="en-US" smtClean="0"/>
              <a:pPr/>
              <a:t>2020/3/5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98FA077-FBA9-4DEE-AAE2-CC423BB25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0004477-9BBA-4576-BC0F-558335C23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34295-8365-46A9-AB0E-5589F55496E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3188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5152E67-FBB8-4F52-A79D-83956F8D6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2F72506A-4C98-4188-A29B-6F87E2BABE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A657463-C307-4398-BD4A-98F7F6E9D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CA4D-78B2-489B-8775-FBADBAFDC01F}" type="datetimeFigureOut">
              <a:rPr lang="zh-TW" altLang="en-US" smtClean="0"/>
              <a:pPr/>
              <a:t>2020/3/5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A8970E4-88DE-4561-920D-61B13E13E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5A2414B-116F-49CB-AA3B-0E370E55E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34295-8365-46A9-AB0E-5589F55496E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8798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3CC41E52-7881-4A64-B71E-7A5413F252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29BDE671-BB3A-4A4A-8910-175E83203C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064B710-1479-4A51-9CA5-95798718B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CA4D-78B2-489B-8775-FBADBAFDC01F}" type="datetimeFigureOut">
              <a:rPr lang="zh-TW" altLang="en-US" smtClean="0"/>
              <a:pPr/>
              <a:t>2020/3/5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DC43577-5498-4219-8A28-F019FCF23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2C9F725-D7EA-4836-B9D0-32C34E043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34295-8365-46A9-AB0E-5589F55496E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2317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5902E95-1341-4515-A3AD-8A471FD81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8147378-6C8F-46D4-947D-C48A7AA6CC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6305B04-8E0F-4FFC-B5AA-A8BDC43E4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CA4D-78B2-489B-8775-FBADBAFDC01F}" type="datetimeFigureOut">
              <a:rPr lang="zh-TW" altLang="en-US" smtClean="0"/>
              <a:pPr/>
              <a:t>2020/3/5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724FB10-D296-4786-A9B3-FEF2F77E2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597967D-C12F-49B5-9E3D-120455E17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34295-8365-46A9-AB0E-5589F55496E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2319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8717DC7-7E8C-409A-9823-9F2C5525E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066D4A2-DEBB-4D52-87E8-145450482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0F8153A-7288-4174-BEE1-AA1466DBD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CA4D-78B2-489B-8775-FBADBAFDC01F}" type="datetimeFigureOut">
              <a:rPr lang="zh-TW" altLang="en-US" smtClean="0"/>
              <a:pPr/>
              <a:t>2020/3/5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6B5E99E-DE42-46C1-A019-620B660EE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3CC30C6-A548-4C53-B63A-34D9A3024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34295-8365-46A9-AB0E-5589F55496E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545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FEA26DA-7F45-468B-862E-2ABBC9633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5684B60-C569-48B4-86E8-FB386F15C0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82FE5-58EA-44A6-8C32-2BA66ECC04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DA7AA8-1350-482A-BFB7-CA2F5D449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CA4D-78B2-489B-8775-FBADBAFDC01F}" type="datetimeFigureOut">
              <a:rPr lang="zh-TW" altLang="en-US" smtClean="0"/>
              <a:pPr/>
              <a:t>2020/3/5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E64EE0C-54B0-47BA-8B9D-6D84A7B30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35839B8-D9A9-45B5-9539-20BDED348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34295-8365-46A9-AB0E-5589F55496E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8181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8510DC9-2684-4D92-98A2-3D6D878FD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45E602E-9FB4-495D-B93C-6D42AA5C83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96C2F3-AC34-49C7-92DC-5A65EF7A36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141C98BC-D20E-4115-8280-F1957DC34D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8F1E031-C1B4-42F8-9E27-2D68074FBD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07290FBF-86B3-411E-B0E1-992226437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CA4D-78B2-489B-8775-FBADBAFDC01F}" type="datetimeFigureOut">
              <a:rPr lang="zh-TW" altLang="en-US" smtClean="0"/>
              <a:pPr/>
              <a:t>2020/3/5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121A937E-F771-44FE-82B9-50E722B81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02CBFF5C-4947-4268-A5E7-84A398104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34295-8365-46A9-AB0E-5589F55496E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1405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10FA374-CF63-402C-BA61-67F6AD38C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48413E2C-6267-4F28-B083-D2145C041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CA4D-78B2-489B-8775-FBADBAFDC01F}" type="datetimeFigureOut">
              <a:rPr lang="zh-TW" altLang="en-US" smtClean="0"/>
              <a:pPr/>
              <a:t>2020/3/5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51F5DE08-6D79-426A-9714-DA312C546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391E48B-3571-43A6-A907-C223EB7FC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34295-8365-46A9-AB0E-5589F55496E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9834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C146234-AA8D-4A8D-8ED2-0800DA4AF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CA4D-78B2-489B-8775-FBADBAFDC01F}" type="datetimeFigureOut">
              <a:rPr lang="zh-TW" altLang="en-US" smtClean="0"/>
              <a:pPr/>
              <a:t>2020/3/5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50A12116-C3E1-4F34-8091-BA4F23C42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7DEAB790-C388-4D2C-BE6D-376261EC3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34295-8365-46A9-AB0E-5589F55496E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0585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B0D7B68-20DF-4FF0-8191-825FC2611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CB63F41-C18F-4753-93FA-0501EE07F4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F9934F66-AC86-4A05-98DB-F989FD3197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75345A5-74B7-4A87-AC04-A4648F42A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CA4D-78B2-489B-8775-FBADBAFDC01F}" type="datetimeFigureOut">
              <a:rPr lang="zh-TW" altLang="en-US" smtClean="0"/>
              <a:pPr/>
              <a:t>2020/3/5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3F2D867-5E17-4A65-A66F-C4906F92E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5F91084-7471-423D-8466-361384392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34295-8365-46A9-AB0E-5589F55496E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2167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B2D5820-3820-449A-B7FB-575A466EE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BBBC17DA-4449-42A9-831A-D941299003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E9CAF234-7C10-41C0-8052-EF4BE57456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2C148CE-1E3E-4C60-9624-3D9331178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6CA4D-78B2-489B-8775-FBADBAFDC01F}" type="datetimeFigureOut">
              <a:rPr lang="zh-TW" altLang="en-US" smtClean="0"/>
              <a:pPr/>
              <a:t>2020/3/5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F25B8C9-6289-428E-976C-17E1C8E70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148EFD-D810-4D80-84F9-8C56BE1C0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34295-8365-46A9-AB0E-5589F55496E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2231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2965AD35-0C30-49CC-91CD-6C85EEF0D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1755A7-BFBE-4A30-99D7-07BFC6560D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A8F89D3-8633-49CE-A5AB-11F2DA6090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56CA4D-78B2-489B-8775-FBADBAFDC01F}" type="datetimeFigureOut">
              <a:rPr lang="zh-TW" altLang="en-US" smtClean="0"/>
              <a:pPr/>
              <a:t>2020/3/5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7167643-E0F3-4985-8E53-803BD0E4B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C96B564-76A5-4BC5-9799-83E3FC6F7D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34295-8365-46A9-AB0E-5589F55496E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8017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2.xml"/><Relationship Id="rId4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A2F9A4-FEAF-4D0A-A0FA-289F2A03E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2555" y="4710702"/>
            <a:ext cx="2801793" cy="897618"/>
          </a:xfrm>
        </p:spPr>
        <p:txBody>
          <a:bodyPr>
            <a:noAutofit/>
          </a:bodyPr>
          <a:lstStyle/>
          <a:p>
            <a:r>
              <a:rPr lang="zh-TW" altLang="en-US" sz="4800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輸出語法</a:t>
            </a: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17707248-A817-4EB1-BBCA-282226C6F36A}"/>
              </a:ext>
            </a:extLst>
          </p:cNvPr>
          <p:cNvSpPr/>
          <p:nvPr/>
        </p:nvSpPr>
        <p:spPr>
          <a:xfrm>
            <a:off x="2837044" y="1982843"/>
            <a:ext cx="5836693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TW" sz="96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Python</a:t>
            </a:r>
            <a:endParaRPr lang="zh-TW" altLang="en-US" sz="96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338789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 l="8283" t="21810" r="29639" b="14561"/>
          <a:stretch>
            <a:fillRect/>
          </a:stretch>
        </p:blipFill>
        <p:spPr bwMode="auto">
          <a:xfrm>
            <a:off x="2004779" y="2194560"/>
            <a:ext cx="7175350" cy="279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60A1106-42B4-41B9-9E61-3DAEC76A1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7160" y="2766218"/>
            <a:ext cx="3935931" cy="1325563"/>
          </a:xfrm>
        </p:spPr>
        <p:txBody>
          <a:bodyPr/>
          <a:lstStyle/>
          <a:p>
            <a:r>
              <a:rPr lang="zh-TW" altLang="en-US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換行與不換行</a:t>
            </a:r>
          </a:p>
        </p:txBody>
      </p:sp>
    </p:spTree>
    <p:extLst>
      <p:ext uri="{BB962C8B-B14F-4D97-AF65-F5344CB8AC3E}">
        <p14:creationId xmlns:p14="http://schemas.microsoft.com/office/powerpoint/2010/main" val="11082274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DCC403C-0526-42FF-81B8-198269B3D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自動換行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9125ABF-D5B2-48EC-8875-60C9606F35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006" y="1710466"/>
            <a:ext cx="8969422" cy="4208984"/>
          </a:xfrm>
        </p:spPr>
        <p:txBody>
          <a:bodyPr>
            <a:normAutofit/>
          </a:bodyPr>
          <a:lstStyle/>
          <a:p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每一個 </a:t>
            </a:r>
            <a:r>
              <a:rPr lang="en-US" altLang="zh-TW" sz="2400" dirty="0">
                <a:latin typeface="微軟正黑體" pitchFamily="34" charset="-120"/>
                <a:ea typeface="微軟正黑體" pitchFamily="34" charset="-120"/>
              </a:rPr>
              <a:t>print() </a:t>
            </a:r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印完都會自動換行，不需要其他的指令</a:t>
            </a:r>
            <a:endParaRPr lang="en-US" altLang="zh-TW" sz="2400" dirty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以下範例參考</a:t>
            </a:r>
          </a:p>
          <a:p>
            <a:pPr marL="0" indent="0">
              <a:buNone/>
            </a:pPr>
            <a:endParaRPr lang="en-US" altLang="zh-TW" sz="2400" dirty="0"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sz="2400" dirty="0"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399BE0DA-AF99-4BA0-9F18-715AE0BB16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4289" y="5224808"/>
            <a:ext cx="965546" cy="544217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10" name="流程圖: 替代處理程序 3">
            <a:extLst>
              <a:ext uri="{FF2B5EF4-FFF2-40B4-BE49-F238E27FC236}">
                <a16:creationId xmlns:a16="http://schemas.microsoft.com/office/drawing/2014/main" id="{4304ECF1-7A24-4916-AB77-AF00BB2B7B17}"/>
              </a:ext>
            </a:extLst>
          </p:cNvPr>
          <p:cNvSpPr/>
          <p:nvPr/>
        </p:nvSpPr>
        <p:spPr>
          <a:xfrm>
            <a:off x="2384141" y="2958263"/>
            <a:ext cx="2815790" cy="2598848"/>
          </a:xfrm>
          <a:prstGeom prst="flowChartAlternateProcess">
            <a:avLst/>
          </a:prstGeom>
          <a:solidFill>
            <a:schemeClr val="bg1">
              <a:lumMod val="95000"/>
            </a:schemeClr>
          </a:solidFill>
          <a:ln w="152400" cmpd="thickThin"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TW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#</a:t>
            </a:r>
            <a:r>
              <a:rPr kumimoji="1" lang="zh-TW" altLang="en-US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自動換行程式碼範例</a:t>
            </a:r>
            <a:endParaRPr kumimoji="1" lang="en-US" altLang="zh-TW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新細明體" pitchFamily="18" charset="-12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TW" dirty="0">
                <a:solidFill>
                  <a:srgbClr val="0000FF"/>
                </a:solidFill>
                <a:latin typeface="Inconsolata" pitchFamily="49" charset="0"/>
                <a:ea typeface="新細明體" pitchFamily="18" charset="-120"/>
                <a:cs typeface="新細明體" pitchFamily="18" charset="-120"/>
              </a:rPr>
              <a:t>print</a:t>
            </a:r>
            <a:r>
              <a:rPr kumimoji="1" lang="en-US" altLang="zh-TW" dirty="0">
                <a:solidFill>
                  <a:srgbClr val="000000"/>
                </a:solidFill>
                <a:latin typeface="Inconsolata" pitchFamily="49" charset="0"/>
                <a:ea typeface="新細明體" pitchFamily="18" charset="-120"/>
                <a:cs typeface="新細明體" pitchFamily="18" charset="-120"/>
              </a:rPr>
              <a:t>(</a:t>
            </a:r>
            <a:r>
              <a:rPr kumimoji="1" lang="en-US" altLang="zh-TW" dirty="0">
                <a:solidFill>
                  <a:srgbClr val="A31515"/>
                </a:solidFill>
                <a:latin typeface="Inconsolata" pitchFamily="49" charset="0"/>
                <a:ea typeface="新細明體" pitchFamily="18" charset="-120"/>
                <a:cs typeface="新細明體" pitchFamily="18" charset="-120"/>
              </a:rPr>
              <a:t>“2-3=5”</a:t>
            </a:r>
            <a:r>
              <a:rPr kumimoji="1" lang="en-US" altLang="zh-TW" dirty="0">
                <a:solidFill>
                  <a:srgbClr val="000000"/>
                </a:solidFill>
                <a:latin typeface="Inconsolata" pitchFamily="49" charset="0"/>
                <a:ea typeface="新細明體" pitchFamily="18" charset="-120"/>
                <a:cs typeface="新細明體" pitchFamily="18" charset="-120"/>
              </a:rPr>
              <a:t>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TW" dirty="0">
                <a:solidFill>
                  <a:srgbClr val="0000FF"/>
                </a:solidFill>
                <a:latin typeface="Inconsolata" pitchFamily="49" charset="0"/>
                <a:cs typeface="新細明體" pitchFamily="18" charset="-120"/>
              </a:rPr>
              <a:t>print</a:t>
            </a:r>
            <a:r>
              <a:rPr kumimoji="1" lang="en-US" altLang="zh-TW" dirty="0">
                <a:solidFill>
                  <a:srgbClr val="000000"/>
                </a:solidFill>
                <a:latin typeface="Inconsolata" pitchFamily="49" charset="0"/>
                <a:cs typeface="新細明體" pitchFamily="18" charset="-120"/>
              </a:rPr>
              <a:t>(</a:t>
            </a:r>
            <a:r>
              <a:rPr kumimoji="1" lang="en-US" altLang="zh-TW" dirty="0">
                <a:solidFill>
                  <a:srgbClr val="A31515"/>
                </a:solidFill>
                <a:latin typeface="Inconsolata" pitchFamily="49" charset="0"/>
                <a:cs typeface="新細明體" pitchFamily="18" charset="-120"/>
              </a:rPr>
              <a:t>“2-3=5”</a:t>
            </a:r>
            <a:r>
              <a:rPr kumimoji="1" lang="en-US" altLang="zh-TW" dirty="0">
                <a:solidFill>
                  <a:srgbClr val="000000"/>
                </a:solidFill>
                <a:latin typeface="Inconsolata" pitchFamily="49" charset="0"/>
                <a:cs typeface="新細明體" pitchFamily="18" charset="-120"/>
              </a:rPr>
              <a:t>)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1" lang="en-US" altLang="zh-TW" dirty="0">
              <a:solidFill>
                <a:srgbClr val="000000"/>
              </a:solidFill>
              <a:latin typeface="Inconsolata" pitchFamily="49" charset="0"/>
              <a:ea typeface="新細明體" pitchFamily="18" charset="-120"/>
              <a:cs typeface="新細明體" pitchFamily="18" charset="-12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右彎箭號 9">
            <a:extLst>
              <a:ext uri="{FF2B5EF4-FFF2-40B4-BE49-F238E27FC236}">
                <a16:creationId xmlns:a16="http://schemas.microsoft.com/office/drawing/2014/main" id="{733CA4DA-25F3-478B-A9BF-D7E177D81E09}"/>
              </a:ext>
            </a:extLst>
          </p:cNvPr>
          <p:cNvSpPr/>
          <p:nvPr/>
        </p:nvSpPr>
        <p:spPr>
          <a:xfrm rot="5400000">
            <a:off x="5591426" y="3150641"/>
            <a:ext cx="1726914" cy="2355900"/>
          </a:xfrm>
          <a:prstGeom prst="bentArrow">
            <a:avLst>
              <a:gd name="adj1" fmla="val 25000"/>
              <a:gd name="adj2" fmla="val 28508"/>
              <a:gd name="adj3" fmla="val 25000"/>
              <a:gd name="adj4" fmla="val 82315"/>
            </a:avLst>
          </a:prstGeom>
          <a:gradFill flip="none" rotWithShape="0">
            <a:gsLst>
              <a:gs pos="68000">
                <a:schemeClr val="accent2">
                  <a:lumMod val="110000"/>
                  <a:satMod val="105000"/>
                  <a:tint val="67000"/>
                </a:schemeClr>
              </a:gs>
              <a:gs pos="0">
                <a:srgbClr val="D1D1D1">
                  <a:alpha val="89804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79E415AE-074D-4DB7-A489-338164FA48C0}"/>
              </a:ext>
            </a:extLst>
          </p:cNvPr>
          <p:cNvSpPr/>
          <p:nvPr/>
        </p:nvSpPr>
        <p:spPr>
          <a:xfrm>
            <a:off x="6601839" y="4705051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b="1" dirty="0">
                <a:latin typeface="【微博：暖色君】PP体" pitchFamily="82" charset="-120"/>
                <a:ea typeface="【微博：暖色君】PP体" pitchFamily="82" charset="-120"/>
                <a:cs typeface="【微博：暖色君】PP体" pitchFamily="82" charset="-120"/>
              </a:rPr>
              <a:t>執行結果</a:t>
            </a:r>
          </a:p>
        </p:txBody>
      </p:sp>
    </p:spTree>
    <p:extLst>
      <p:ext uri="{BB962C8B-B14F-4D97-AF65-F5344CB8AC3E}">
        <p14:creationId xmlns:p14="http://schemas.microsoft.com/office/powerpoint/2010/main" val="2911244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DCC403C-0526-42FF-81B8-198269B3D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多空一行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9125ABF-D5B2-48EC-8875-60C9606F35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6700" y="1553289"/>
            <a:ext cx="8969422" cy="4090650"/>
          </a:xfrm>
        </p:spPr>
        <p:txBody>
          <a:bodyPr>
            <a:normAutofit/>
          </a:bodyPr>
          <a:lstStyle/>
          <a:p>
            <a:pPr marL="457200" lvl="2" indent="0">
              <a:spcBef>
                <a:spcPts val="1000"/>
              </a:spcBef>
              <a:buNone/>
            </a:pPr>
            <a:endParaRPr lang="da-DK" dirty="0">
              <a:latin typeface="微軟正黑體" pitchFamily="34" charset="-120"/>
              <a:ea typeface="微軟正黑體" pitchFamily="34" charset="-120"/>
            </a:endParaRPr>
          </a:p>
          <a:p>
            <a:pPr marL="228600" lvl="1">
              <a:spcBef>
                <a:spcPts val="1000"/>
              </a:spcBef>
            </a:pPr>
            <a:r>
              <a:rPr lang="zh-TW" altLang="en-US" b="1" dirty="0">
                <a:latin typeface="微軟正黑體" pitchFamily="34" charset="-120"/>
                <a:ea typeface="微軟正黑體" pitchFamily="34" charset="-120"/>
              </a:rPr>
              <a:t> </a:t>
            </a:r>
            <a:r>
              <a:rPr lang="en-US" altLang="zh-TW" b="1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\n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，表示換行</a:t>
            </a:r>
            <a:endParaRPr lang="en-US" altLang="zh-TW" dirty="0">
              <a:latin typeface="微軟正黑體" pitchFamily="34" charset="-120"/>
              <a:ea typeface="微軟正黑體" pitchFamily="34" charset="-120"/>
            </a:endParaRPr>
          </a:p>
          <a:p>
            <a:pPr marL="228600" lvl="1">
              <a:spcBef>
                <a:spcPts val="1000"/>
              </a:spcBef>
            </a:pP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以下範例參考</a:t>
            </a:r>
          </a:p>
        </p:txBody>
      </p:sp>
      <p:pic>
        <p:nvPicPr>
          <p:cNvPr id="9" name="圖片 8" descr="一張含有 時鐘, 畫畫 的圖片&#10;&#10;自動產生的描述">
            <a:extLst>
              <a:ext uri="{FF2B5EF4-FFF2-40B4-BE49-F238E27FC236}">
                <a16:creationId xmlns:a16="http://schemas.microsoft.com/office/drawing/2014/main" id="{FD62CA98-58BB-46CA-ADD1-D7009C9B901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99"/>
          <a:stretch/>
        </p:blipFill>
        <p:spPr>
          <a:xfrm>
            <a:off x="7967256" y="4475079"/>
            <a:ext cx="1690304" cy="1659263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11" name="流程圖: 替代處理程序 3">
            <a:extLst>
              <a:ext uri="{FF2B5EF4-FFF2-40B4-BE49-F238E27FC236}">
                <a16:creationId xmlns:a16="http://schemas.microsoft.com/office/drawing/2014/main" id="{BEB2665D-4B5F-4A35-BCA4-7A15B71CECD9}"/>
              </a:ext>
            </a:extLst>
          </p:cNvPr>
          <p:cNvSpPr/>
          <p:nvPr/>
        </p:nvSpPr>
        <p:spPr>
          <a:xfrm>
            <a:off x="3893733" y="2299190"/>
            <a:ext cx="2815790" cy="2598848"/>
          </a:xfrm>
          <a:prstGeom prst="flowChartAlternateProcess">
            <a:avLst/>
          </a:prstGeom>
          <a:solidFill>
            <a:schemeClr val="bg1">
              <a:lumMod val="95000"/>
            </a:schemeClr>
          </a:solidFill>
          <a:ln w="152400" cmpd="thickThin"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TW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#</a:t>
            </a:r>
            <a:r>
              <a:rPr kumimoji="1" lang="zh-TW" altLang="en-US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多空一行程式碼範例</a:t>
            </a:r>
            <a:endParaRPr kumimoji="1" lang="en-US" altLang="zh-TW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新細明體" pitchFamily="18" charset="-12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TW" dirty="0">
                <a:solidFill>
                  <a:srgbClr val="0000FF"/>
                </a:solidFill>
                <a:latin typeface="Inconsolata" pitchFamily="49" charset="0"/>
                <a:ea typeface="新細明體" pitchFamily="18" charset="-120"/>
                <a:cs typeface="新細明體" pitchFamily="18" charset="-120"/>
              </a:rPr>
              <a:t>print</a:t>
            </a:r>
            <a:r>
              <a:rPr kumimoji="1" lang="en-US" altLang="zh-TW" dirty="0">
                <a:solidFill>
                  <a:srgbClr val="000000"/>
                </a:solidFill>
                <a:latin typeface="Inconsolata" pitchFamily="49" charset="0"/>
                <a:ea typeface="新細明體" pitchFamily="18" charset="-120"/>
                <a:cs typeface="新細明體" pitchFamily="18" charset="-120"/>
              </a:rPr>
              <a:t>(</a:t>
            </a:r>
            <a:r>
              <a:rPr kumimoji="1" lang="en-US" altLang="zh-TW" dirty="0">
                <a:solidFill>
                  <a:srgbClr val="A31515"/>
                </a:solidFill>
                <a:latin typeface="Inconsolata" pitchFamily="49" charset="0"/>
                <a:ea typeface="新細明體" pitchFamily="18" charset="-120"/>
                <a:cs typeface="新細明體" pitchFamily="18" charset="-120"/>
              </a:rPr>
              <a:t>“</a:t>
            </a:r>
            <a:r>
              <a:rPr kumimoji="1" lang="en-US" altLang="zh-TW" dirty="0">
                <a:solidFill>
                  <a:schemeClr val="tx1"/>
                </a:solidFill>
                <a:latin typeface="Inconsolata" pitchFamily="49" charset="0"/>
                <a:ea typeface="新細明體" pitchFamily="18" charset="-120"/>
                <a:cs typeface="新細明體" pitchFamily="18" charset="-120"/>
              </a:rPr>
              <a:t>*</a:t>
            </a:r>
            <a:r>
              <a:rPr kumimoji="1" lang="en-US" altLang="zh-TW" dirty="0">
                <a:solidFill>
                  <a:srgbClr val="A31515"/>
                </a:solidFill>
                <a:latin typeface="Inconsolata" pitchFamily="49" charset="0"/>
                <a:ea typeface="新細明體" pitchFamily="18" charset="-120"/>
                <a:cs typeface="新細明體" pitchFamily="18" charset="-120"/>
              </a:rPr>
              <a:t>\n”</a:t>
            </a:r>
            <a:r>
              <a:rPr kumimoji="1" lang="en-US" altLang="zh-TW" dirty="0">
                <a:solidFill>
                  <a:srgbClr val="000000"/>
                </a:solidFill>
                <a:latin typeface="Inconsolata" pitchFamily="49" charset="0"/>
                <a:ea typeface="新細明體" pitchFamily="18" charset="-120"/>
                <a:cs typeface="新細明體" pitchFamily="18" charset="-120"/>
              </a:rPr>
              <a:t>)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TW" dirty="0">
                <a:solidFill>
                  <a:srgbClr val="0000FF"/>
                </a:solidFill>
                <a:latin typeface="Inconsolata" pitchFamily="49" charset="0"/>
                <a:cs typeface="新細明體" pitchFamily="18" charset="-120"/>
              </a:rPr>
              <a:t>print</a:t>
            </a:r>
            <a:r>
              <a:rPr kumimoji="1" lang="en-US" altLang="zh-TW" dirty="0">
                <a:solidFill>
                  <a:srgbClr val="000000"/>
                </a:solidFill>
                <a:latin typeface="Inconsolata" pitchFamily="49" charset="0"/>
                <a:cs typeface="新細明體" pitchFamily="18" charset="-120"/>
              </a:rPr>
              <a:t>(</a:t>
            </a:r>
            <a:r>
              <a:rPr kumimoji="1" lang="en-US" altLang="zh-TW" dirty="0">
                <a:solidFill>
                  <a:srgbClr val="A31515"/>
                </a:solidFill>
                <a:latin typeface="Inconsolata" pitchFamily="49" charset="0"/>
                <a:cs typeface="新細明體" pitchFamily="18" charset="-120"/>
              </a:rPr>
              <a:t>“</a:t>
            </a:r>
            <a:r>
              <a:rPr kumimoji="1" lang="en-US" altLang="zh-TW" dirty="0">
                <a:solidFill>
                  <a:schemeClr val="tx1"/>
                </a:solidFill>
                <a:latin typeface="Inconsolata" pitchFamily="49" charset="0"/>
                <a:cs typeface="新細明體" pitchFamily="18" charset="-120"/>
              </a:rPr>
              <a:t>**</a:t>
            </a:r>
            <a:r>
              <a:rPr kumimoji="1" lang="en-US" altLang="zh-TW" dirty="0">
                <a:solidFill>
                  <a:srgbClr val="A31515"/>
                </a:solidFill>
                <a:latin typeface="Inconsolata" pitchFamily="49" charset="0"/>
                <a:cs typeface="新細明體" pitchFamily="18" charset="-120"/>
              </a:rPr>
              <a:t>\n”</a:t>
            </a:r>
            <a:r>
              <a:rPr kumimoji="1" lang="en-US" altLang="zh-TW" dirty="0">
                <a:solidFill>
                  <a:srgbClr val="000000"/>
                </a:solidFill>
                <a:latin typeface="Inconsolata" pitchFamily="49" charset="0"/>
                <a:cs typeface="新細明體" pitchFamily="18" charset="-120"/>
              </a:rPr>
              <a:t>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TW" dirty="0">
                <a:solidFill>
                  <a:srgbClr val="0000FF"/>
                </a:solidFill>
                <a:latin typeface="Inconsolata" pitchFamily="49" charset="0"/>
                <a:cs typeface="新細明體" pitchFamily="18" charset="-120"/>
              </a:rPr>
              <a:t>print</a:t>
            </a:r>
            <a:r>
              <a:rPr kumimoji="1" lang="en-US" altLang="zh-TW" dirty="0">
                <a:solidFill>
                  <a:srgbClr val="000000"/>
                </a:solidFill>
                <a:latin typeface="Inconsolata" pitchFamily="49" charset="0"/>
                <a:cs typeface="新細明體" pitchFamily="18" charset="-120"/>
              </a:rPr>
              <a:t>(</a:t>
            </a:r>
            <a:r>
              <a:rPr kumimoji="1" lang="en-US" altLang="zh-TW" dirty="0">
                <a:solidFill>
                  <a:srgbClr val="A31515"/>
                </a:solidFill>
                <a:latin typeface="Inconsolata" pitchFamily="49" charset="0"/>
                <a:cs typeface="新細明體" pitchFamily="18" charset="-120"/>
              </a:rPr>
              <a:t>“</a:t>
            </a:r>
            <a:r>
              <a:rPr kumimoji="1" lang="en-US" altLang="zh-TW" dirty="0">
                <a:solidFill>
                  <a:schemeClr val="tx1"/>
                </a:solidFill>
                <a:latin typeface="Inconsolata" pitchFamily="49" charset="0"/>
                <a:cs typeface="新細明體" pitchFamily="18" charset="-120"/>
              </a:rPr>
              <a:t>***</a:t>
            </a:r>
            <a:r>
              <a:rPr kumimoji="1" lang="en-US" altLang="zh-TW" dirty="0">
                <a:solidFill>
                  <a:srgbClr val="A31515"/>
                </a:solidFill>
                <a:latin typeface="Inconsolata" pitchFamily="49" charset="0"/>
                <a:cs typeface="新細明體" pitchFamily="18" charset="-120"/>
              </a:rPr>
              <a:t>\n”</a:t>
            </a:r>
            <a:r>
              <a:rPr kumimoji="1" lang="en-US" altLang="zh-TW" dirty="0">
                <a:solidFill>
                  <a:srgbClr val="000000"/>
                </a:solidFill>
                <a:latin typeface="Inconsolata" pitchFamily="49" charset="0"/>
                <a:cs typeface="新細明體" pitchFamily="18" charset="-120"/>
              </a:rPr>
              <a:t>)</a:t>
            </a:r>
            <a:endParaRPr kumimoji="1" lang="en-US" altLang="zh-TW" dirty="0">
              <a:solidFill>
                <a:srgbClr val="000000"/>
              </a:solidFill>
              <a:latin typeface="Inconsolata" pitchFamily="49" charset="0"/>
              <a:ea typeface="新細明體" pitchFamily="18" charset="-120"/>
              <a:cs typeface="新細明體" pitchFamily="18" charset="-12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2" name="右彎箭號 9">
            <a:extLst>
              <a:ext uri="{FF2B5EF4-FFF2-40B4-BE49-F238E27FC236}">
                <a16:creationId xmlns:a16="http://schemas.microsoft.com/office/drawing/2014/main" id="{51390DB5-9BCC-44DA-B4D2-2FFD909CFC3F}"/>
              </a:ext>
            </a:extLst>
          </p:cNvPr>
          <p:cNvSpPr/>
          <p:nvPr/>
        </p:nvSpPr>
        <p:spPr>
          <a:xfrm rot="5400000">
            <a:off x="7103799" y="2420664"/>
            <a:ext cx="1726914" cy="2355900"/>
          </a:xfrm>
          <a:prstGeom prst="bentArrow">
            <a:avLst>
              <a:gd name="adj1" fmla="val 25000"/>
              <a:gd name="adj2" fmla="val 28508"/>
              <a:gd name="adj3" fmla="val 25000"/>
              <a:gd name="adj4" fmla="val 82315"/>
            </a:avLst>
          </a:prstGeom>
          <a:gradFill flip="none" rotWithShape="0">
            <a:gsLst>
              <a:gs pos="68000">
                <a:schemeClr val="accent2">
                  <a:lumMod val="110000"/>
                  <a:satMod val="105000"/>
                  <a:tint val="67000"/>
                </a:schemeClr>
              </a:gs>
              <a:gs pos="0">
                <a:srgbClr val="D1D1D1">
                  <a:alpha val="89804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082F0E46-9C33-4EA3-9789-96F96632627C}"/>
              </a:ext>
            </a:extLst>
          </p:cNvPr>
          <p:cNvSpPr/>
          <p:nvPr/>
        </p:nvSpPr>
        <p:spPr>
          <a:xfrm>
            <a:off x="8095710" y="3964843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b="1" dirty="0">
                <a:latin typeface="【微博：暖色君】PP体" pitchFamily="82" charset="-120"/>
                <a:ea typeface="【微博：暖色君】PP体" pitchFamily="82" charset="-120"/>
                <a:cs typeface="【微博：暖色君】PP体" pitchFamily="82" charset="-120"/>
              </a:rPr>
              <a:t>執行結果</a:t>
            </a:r>
          </a:p>
        </p:txBody>
      </p:sp>
    </p:spTree>
    <p:extLst>
      <p:ext uri="{BB962C8B-B14F-4D97-AF65-F5344CB8AC3E}">
        <p14:creationId xmlns:p14="http://schemas.microsoft.com/office/powerpoint/2010/main" val="1969869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DCC403C-0526-42FF-81B8-198269B3D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一次多空幾行 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9125ABF-D5B2-48EC-8875-60C9606F35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006" y="1759974"/>
            <a:ext cx="8969422" cy="4090650"/>
          </a:xfrm>
        </p:spPr>
        <p:txBody>
          <a:bodyPr>
            <a:normAutofit/>
          </a:bodyPr>
          <a:lstStyle/>
          <a:p>
            <a:pPr marL="457200" lvl="2" indent="0">
              <a:spcBef>
                <a:spcPts val="1000"/>
              </a:spcBef>
              <a:buNone/>
            </a:pPr>
            <a:endParaRPr lang="da-DK" dirty="0">
              <a:latin typeface="微軟正黑體" pitchFamily="34" charset="-120"/>
              <a:ea typeface="微軟正黑體" pitchFamily="34" charset="-120"/>
            </a:endParaRPr>
          </a:p>
          <a:p>
            <a:pPr marL="228600" lvl="1">
              <a:spcBef>
                <a:spcPts val="1000"/>
              </a:spcBef>
            </a:pP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可以加上</a:t>
            </a:r>
            <a:r>
              <a:rPr lang="zh-TW" altLang="en-US" dirty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參數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控制：</a:t>
            </a:r>
            <a:r>
              <a:rPr lang="en-US" altLang="zh-TW" dirty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end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是控制換行的參數</a:t>
            </a:r>
            <a:endParaRPr lang="en-US" altLang="zh-TW" dirty="0">
              <a:latin typeface="微軟正黑體" pitchFamily="34" charset="-120"/>
              <a:ea typeface="微軟正黑體" pitchFamily="34" charset="-120"/>
            </a:endParaRPr>
          </a:p>
          <a:p>
            <a:pPr marL="228600" lvl="1">
              <a:spcBef>
                <a:spcPts val="1000"/>
              </a:spcBef>
            </a:pPr>
            <a:r>
              <a:rPr lang="en-US" altLang="zh-TW" dirty="0">
                <a:latin typeface="微軟正黑體" pitchFamily="34" charset="-120"/>
                <a:ea typeface="微軟正黑體" pitchFamily="34" charset="-120"/>
              </a:rPr>
              <a:t>end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參數用法如下：</a:t>
            </a:r>
            <a:endParaRPr lang="en-US" altLang="zh-TW" dirty="0">
              <a:latin typeface="微軟正黑體" pitchFamily="34" charset="-120"/>
              <a:ea typeface="微軟正黑體" pitchFamily="34" charset="-120"/>
            </a:endParaRPr>
          </a:p>
          <a:p>
            <a:pPr marL="685800" lvl="2">
              <a:spcBef>
                <a:spcPts val="1000"/>
              </a:spcBef>
            </a:pPr>
            <a:r>
              <a:rPr lang="da-DK" altLang="zh-TW" dirty="0">
                <a:latin typeface="微軟正黑體" pitchFamily="34" charset="-120"/>
                <a:ea typeface="微軟正黑體" pitchFamily="34" charset="-120"/>
              </a:rPr>
              <a:t>print(1, </a:t>
            </a:r>
            <a:r>
              <a:rPr lang="da-DK" altLang="zh-TW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end=</a:t>
            </a:r>
            <a:r>
              <a:rPr lang="en-US" altLang="zh-TW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“</a:t>
            </a:r>
            <a:r>
              <a:rPr lang="en-US" altLang="zh-TW" dirty="0">
                <a:latin typeface="微軟正黑體" pitchFamily="34" charset="-120"/>
                <a:ea typeface="微軟正黑體" pitchFamily="34" charset="-120"/>
              </a:rPr>
              <a:t>\n\n</a:t>
            </a:r>
            <a:r>
              <a:rPr lang="en-US" altLang="zh-TW" dirty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”</a:t>
            </a:r>
            <a:r>
              <a:rPr lang="da-DK" altLang="zh-TW" dirty="0">
                <a:latin typeface="微軟正黑體" pitchFamily="34" charset="-120"/>
                <a:ea typeface="微軟正黑體" pitchFamily="34" charset="-120"/>
              </a:rPr>
              <a:t>)</a:t>
            </a:r>
          </a:p>
          <a:p>
            <a:pPr marL="228600" lvl="1">
              <a:spcBef>
                <a:spcPts val="1000"/>
              </a:spcBef>
            </a:pP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以下程示範例參考</a:t>
            </a:r>
          </a:p>
        </p:txBody>
      </p:sp>
      <p:pic>
        <p:nvPicPr>
          <p:cNvPr id="11" name="圖片 10" descr="一張含有 畫畫 的圖片&#10;&#10;自動產生的描述">
            <a:extLst>
              <a:ext uri="{FF2B5EF4-FFF2-40B4-BE49-F238E27FC236}">
                <a16:creationId xmlns:a16="http://schemas.microsoft.com/office/drawing/2014/main" id="{165EEB08-B07C-44F0-8511-A685854608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3131" y="5401750"/>
            <a:ext cx="762000" cy="103632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16" name="流程圖: 替代處理程序 3">
            <a:extLst>
              <a:ext uri="{FF2B5EF4-FFF2-40B4-BE49-F238E27FC236}">
                <a16:creationId xmlns:a16="http://schemas.microsoft.com/office/drawing/2014/main" id="{8DA78D81-1817-46F1-97BF-8261849743FB}"/>
              </a:ext>
            </a:extLst>
          </p:cNvPr>
          <p:cNvSpPr/>
          <p:nvPr/>
        </p:nvSpPr>
        <p:spPr>
          <a:xfrm>
            <a:off x="4086862" y="3750327"/>
            <a:ext cx="3390382" cy="2172903"/>
          </a:xfrm>
          <a:prstGeom prst="flowChartAlternateProcess">
            <a:avLst/>
          </a:prstGeom>
          <a:solidFill>
            <a:schemeClr val="bg1">
              <a:lumMod val="95000"/>
            </a:schemeClr>
          </a:solidFill>
          <a:ln w="152400" cmpd="thickThin"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1" lang="en-US" altLang="zh-TW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新細明體" pitchFamily="18" charset="-12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1" lang="en-US" altLang="zh-TW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新細明體" pitchFamily="18" charset="-12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TW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#</a:t>
            </a:r>
            <a:r>
              <a:rPr kumimoji="1" lang="zh-TW" altLang="en-US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一次多空幾行程式碼範例</a:t>
            </a:r>
            <a:endParaRPr kumimoji="1" lang="en-US" altLang="zh-TW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新細明體" pitchFamily="18" charset="-12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TW" dirty="0">
                <a:solidFill>
                  <a:srgbClr val="0000FF"/>
                </a:solidFill>
                <a:latin typeface="Inconsolata" pitchFamily="49" charset="0"/>
                <a:ea typeface="新細明體" pitchFamily="18" charset="-120"/>
                <a:cs typeface="新細明體" pitchFamily="18" charset="-120"/>
              </a:rPr>
              <a:t>print</a:t>
            </a:r>
            <a:r>
              <a:rPr kumimoji="1" lang="en-US" altLang="zh-TW" dirty="0">
                <a:solidFill>
                  <a:srgbClr val="000000"/>
                </a:solidFill>
                <a:latin typeface="Inconsolata" pitchFamily="49" charset="0"/>
                <a:ea typeface="新細明體" pitchFamily="18" charset="-120"/>
                <a:cs typeface="新細明體" pitchFamily="18" charset="-120"/>
              </a:rPr>
              <a:t>(</a:t>
            </a:r>
            <a:r>
              <a:rPr kumimoji="1" lang="en-US" altLang="zh-TW" dirty="0">
                <a:solidFill>
                  <a:srgbClr val="A31515"/>
                </a:solidFill>
                <a:latin typeface="Inconsolata" pitchFamily="49" charset="0"/>
                <a:ea typeface="新細明體" pitchFamily="18" charset="-120"/>
                <a:cs typeface="新細明體" pitchFamily="18" charset="-120"/>
              </a:rPr>
              <a:t>“*”, end=“\n\n\n”</a:t>
            </a:r>
            <a:r>
              <a:rPr kumimoji="1" lang="en-US" altLang="zh-TW" dirty="0">
                <a:solidFill>
                  <a:srgbClr val="000000"/>
                </a:solidFill>
                <a:latin typeface="Inconsolata" pitchFamily="49" charset="0"/>
                <a:ea typeface="新細明體" pitchFamily="18" charset="-120"/>
                <a:cs typeface="新細明體" pitchFamily="18" charset="-120"/>
              </a:rPr>
              <a:t>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TW" dirty="0">
                <a:solidFill>
                  <a:srgbClr val="0000FF"/>
                </a:solidFill>
                <a:latin typeface="Inconsolata" pitchFamily="49" charset="0"/>
                <a:cs typeface="新細明體" pitchFamily="18" charset="-120"/>
              </a:rPr>
              <a:t>print</a:t>
            </a:r>
            <a:r>
              <a:rPr kumimoji="1" lang="en-US" altLang="zh-TW" dirty="0">
                <a:solidFill>
                  <a:srgbClr val="000000"/>
                </a:solidFill>
                <a:latin typeface="Inconsolata" pitchFamily="49" charset="0"/>
                <a:cs typeface="新細明體" pitchFamily="18" charset="-120"/>
              </a:rPr>
              <a:t>(</a:t>
            </a:r>
            <a:r>
              <a:rPr kumimoji="1" lang="en-US" altLang="zh-TW" dirty="0">
                <a:solidFill>
                  <a:srgbClr val="A31515"/>
                </a:solidFill>
                <a:latin typeface="Inconsolata" pitchFamily="49" charset="0"/>
                <a:cs typeface="新細明體" pitchFamily="18" charset="-120"/>
              </a:rPr>
              <a:t>“**\n”</a:t>
            </a:r>
            <a:r>
              <a:rPr kumimoji="1" lang="en-US" altLang="zh-TW" dirty="0">
                <a:solidFill>
                  <a:srgbClr val="000000"/>
                </a:solidFill>
                <a:latin typeface="Inconsolata" pitchFamily="49" charset="0"/>
                <a:cs typeface="新細明體" pitchFamily="18" charset="-120"/>
              </a:rPr>
              <a:t>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TW" dirty="0">
                <a:solidFill>
                  <a:srgbClr val="0000FF"/>
                </a:solidFill>
                <a:latin typeface="Inconsolata" pitchFamily="49" charset="0"/>
                <a:cs typeface="新細明體" pitchFamily="18" charset="-120"/>
              </a:rPr>
              <a:t>print</a:t>
            </a:r>
            <a:r>
              <a:rPr kumimoji="1" lang="en-US" altLang="zh-TW" dirty="0">
                <a:solidFill>
                  <a:srgbClr val="000000"/>
                </a:solidFill>
                <a:latin typeface="Inconsolata" pitchFamily="49" charset="0"/>
                <a:cs typeface="新細明體" pitchFamily="18" charset="-120"/>
              </a:rPr>
              <a:t>(</a:t>
            </a:r>
            <a:r>
              <a:rPr kumimoji="1" lang="en-US" altLang="zh-TW" dirty="0">
                <a:solidFill>
                  <a:srgbClr val="A31515"/>
                </a:solidFill>
                <a:latin typeface="Inconsolata" pitchFamily="49" charset="0"/>
                <a:cs typeface="新細明體" pitchFamily="18" charset="-120"/>
              </a:rPr>
              <a:t>“***”</a:t>
            </a:r>
            <a:r>
              <a:rPr kumimoji="1" lang="en-US" altLang="zh-TW" dirty="0">
                <a:solidFill>
                  <a:srgbClr val="000000"/>
                </a:solidFill>
                <a:latin typeface="Inconsolata" pitchFamily="49" charset="0"/>
                <a:cs typeface="新細明體" pitchFamily="18" charset="-120"/>
              </a:rPr>
              <a:t>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TW" dirty="0">
                <a:solidFill>
                  <a:srgbClr val="0000FF"/>
                </a:solidFill>
                <a:latin typeface="Inconsolata" pitchFamily="49" charset="0"/>
                <a:cs typeface="新細明體" pitchFamily="18" charset="-120"/>
              </a:rPr>
              <a:t>print</a:t>
            </a:r>
            <a:r>
              <a:rPr kumimoji="1" lang="en-US" altLang="zh-TW" dirty="0">
                <a:solidFill>
                  <a:srgbClr val="000000"/>
                </a:solidFill>
                <a:latin typeface="Inconsolata" pitchFamily="49" charset="0"/>
                <a:cs typeface="新細明體" pitchFamily="18" charset="-120"/>
              </a:rPr>
              <a:t>(</a:t>
            </a:r>
            <a:r>
              <a:rPr kumimoji="1" lang="en-US" altLang="zh-TW" dirty="0">
                <a:solidFill>
                  <a:srgbClr val="A31515"/>
                </a:solidFill>
                <a:latin typeface="Inconsolata" pitchFamily="49" charset="0"/>
                <a:cs typeface="新細明體" pitchFamily="18" charset="-120"/>
              </a:rPr>
              <a:t>“****”</a:t>
            </a:r>
            <a:r>
              <a:rPr kumimoji="1" lang="en-US" altLang="zh-TW" dirty="0">
                <a:solidFill>
                  <a:srgbClr val="000000"/>
                </a:solidFill>
                <a:latin typeface="Inconsolata" pitchFamily="49" charset="0"/>
                <a:cs typeface="新細明體" pitchFamily="18" charset="-120"/>
              </a:rPr>
              <a:t>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altLang="zh-TW" dirty="0">
              <a:solidFill>
                <a:srgbClr val="000000"/>
              </a:solidFill>
              <a:latin typeface="Inconsolata" pitchFamily="49" charset="0"/>
              <a:cs typeface="新細明體" pitchFamily="18" charset="-12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1" lang="en-US" altLang="zh-TW" dirty="0">
              <a:solidFill>
                <a:srgbClr val="000000"/>
              </a:solidFill>
              <a:latin typeface="Inconsolata" pitchFamily="49" charset="0"/>
              <a:ea typeface="新細明體" pitchFamily="18" charset="-120"/>
              <a:cs typeface="新細明體" pitchFamily="18" charset="-12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7" name="右彎箭號 9">
            <a:extLst>
              <a:ext uri="{FF2B5EF4-FFF2-40B4-BE49-F238E27FC236}">
                <a16:creationId xmlns:a16="http://schemas.microsoft.com/office/drawing/2014/main" id="{49286709-60D8-45D3-9129-6567B6DB1665}"/>
              </a:ext>
            </a:extLst>
          </p:cNvPr>
          <p:cNvSpPr/>
          <p:nvPr/>
        </p:nvSpPr>
        <p:spPr>
          <a:xfrm rot="5400000">
            <a:off x="8054719" y="3559728"/>
            <a:ext cx="1227936" cy="2355900"/>
          </a:xfrm>
          <a:prstGeom prst="bentArrow">
            <a:avLst>
              <a:gd name="adj1" fmla="val 25000"/>
              <a:gd name="adj2" fmla="val 28508"/>
              <a:gd name="adj3" fmla="val 25000"/>
              <a:gd name="adj4" fmla="val 82315"/>
            </a:avLst>
          </a:prstGeom>
          <a:gradFill flip="none" rotWithShape="0">
            <a:gsLst>
              <a:gs pos="68000">
                <a:schemeClr val="accent2">
                  <a:lumMod val="110000"/>
                  <a:satMod val="105000"/>
                  <a:tint val="67000"/>
                </a:schemeClr>
              </a:gs>
              <a:gs pos="0">
                <a:srgbClr val="D1D1D1">
                  <a:alpha val="89804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3FEC10B3-B833-463B-9BED-48E2531D9643}"/>
              </a:ext>
            </a:extLst>
          </p:cNvPr>
          <p:cNvSpPr/>
          <p:nvPr/>
        </p:nvSpPr>
        <p:spPr>
          <a:xfrm>
            <a:off x="9020328" y="4950933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b="1" dirty="0">
                <a:latin typeface="【微博：暖色君】PP体" pitchFamily="82" charset="-120"/>
                <a:ea typeface="【微博：暖色君】PP体" pitchFamily="82" charset="-120"/>
                <a:cs typeface="【微博：暖色君】PP体" pitchFamily="82" charset="-120"/>
              </a:rPr>
              <a:t>執行結果</a:t>
            </a:r>
          </a:p>
        </p:txBody>
      </p:sp>
    </p:spTree>
    <p:extLst>
      <p:ext uri="{BB962C8B-B14F-4D97-AF65-F5344CB8AC3E}">
        <p14:creationId xmlns:p14="http://schemas.microsoft.com/office/powerpoint/2010/main" val="2947686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DCC403C-0526-42FF-81B8-198269B3D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拒絕換行 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9125ABF-D5B2-48EC-8875-60C9606F35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006" y="1759974"/>
            <a:ext cx="8969422" cy="4090650"/>
          </a:xfrm>
        </p:spPr>
        <p:txBody>
          <a:bodyPr>
            <a:normAutofit/>
          </a:bodyPr>
          <a:lstStyle/>
          <a:p>
            <a:pPr marL="457200" lvl="2" indent="0">
              <a:spcBef>
                <a:spcPts val="1000"/>
              </a:spcBef>
              <a:buNone/>
            </a:pPr>
            <a:endParaRPr lang="da-DK" dirty="0">
              <a:latin typeface="微軟正黑體" pitchFamily="34" charset="-120"/>
              <a:ea typeface="微軟正黑體" pitchFamily="34" charset="-120"/>
            </a:endParaRPr>
          </a:p>
          <a:p>
            <a:pPr marL="228600" lvl="1">
              <a:spcBef>
                <a:spcPts val="1000"/>
              </a:spcBef>
            </a:pP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可以加上</a:t>
            </a:r>
            <a:r>
              <a:rPr lang="zh-TW" altLang="en-US" dirty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參數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控制：</a:t>
            </a:r>
            <a:r>
              <a:rPr lang="en-US" altLang="zh-TW" dirty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end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是控制換行的參數</a:t>
            </a:r>
            <a:endParaRPr lang="en-US" altLang="zh-TW" dirty="0">
              <a:latin typeface="微軟正黑體" pitchFamily="34" charset="-120"/>
              <a:ea typeface="微軟正黑體" pitchFamily="34" charset="-120"/>
            </a:endParaRPr>
          </a:p>
          <a:p>
            <a:pPr marL="228600" lvl="1">
              <a:spcBef>
                <a:spcPts val="1000"/>
              </a:spcBef>
            </a:pPr>
            <a:r>
              <a:rPr lang="en-US" altLang="zh-TW" dirty="0">
                <a:latin typeface="微軟正黑體" pitchFamily="34" charset="-120"/>
                <a:ea typeface="微軟正黑體" pitchFamily="34" charset="-120"/>
              </a:rPr>
              <a:t>end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參數用法如下：</a:t>
            </a:r>
            <a:endParaRPr lang="en-US" altLang="zh-TW" dirty="0">
              <a:latin typeface="微軟正黑體" pitchFamily="34" charset="-120"/>
              <a:ea typeface="微軟正黑體" pitchFamily="34" charset="-120"/>
            </a:endParaRPr>
          </a:p>
          <a:p>
            <a:pPr lvl="1"/>
            <a:r>
              <a:rPr lang="en-US" altLang="zh-TW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print</a:t>
            </a:r>
            <a:r>
              <a:rPr lang="zh-TW" altLang="en-US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後面需要加上</a:t>
            </a:r>
            <a:r>
              <a:rPr lang="en-US" altLang="zh-TW" dirty="0"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en-US" altLang="zh-TW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end=“”</a:t>
            </a:r>
            <a:endParaRPr lang="zh-TW" altLang="en-US" dirty="0">
              <a:solidFill>
                <a:srgbClr val="C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228600" lvl="1">
              <a:spcBef>
                <a:spcPts val="1000"/>
              </a:spcBef>
            </a:pP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以下程示範例參考</a:t>
            </a:r>
          </a:p>
        </p:txBody>
      </p:sp>
      <p:pic>
        <p:nvPicPr>
          <p:cNvPr id="9" name="圖片 8">
            <a:extLst>
              <a:ext uri="{FF2B5EF4-FFF2-40B4-BE49-F238E27FC236}">
                <a16:creationId xmlns:a16="http://schemas.microsoft.com/office/drawing/2014/main" id="{F431270A-7112-4704-B0A6-A1C9EE45726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960"/>
          <a:stretch/>
        </p:blipFill>
        <p:spPr>
          <a:xfrm>
            <a:off x="8115782" y="5376421"/>
            <a:ext cx="2917088" cy="531813"/>
          </a:xfrm>
          <a:prstGeom prst="rect">
            <a:avLst/>
          </a:prstGeom>
        </p:spPr>
      </p:pic>
      <p:sp>
        <p:nvSpPr>
          <p:cNvPr id="15" name="流程圖: 替代處理程序 3">
            <a:extLst>
              <a:ext uri="{FF2B5EF4-FFF2-40B4-BE49-F238E27FC236}">
                <a16:creationId xmlns:a16="http://schemas.microsoft.com/office/drawing/2014/main" id="{02AB0AF4-9DF2-4A8E-8BB3-474AEA63BB3D}"/>
              </a:ext>
            </a:extLst>
          </p:cNvPr>
          <p:cNvSpPr/>
          <p:nvPr/>
        </p:nvSpPr>
        <p:spPr>
          <a:xfrm>
            <a:off x="4086862" y="3750328"/>
            <a:ext cx="3390382" cy="1637770"/>
          </a:xfrm>
          <a:prstGeom prst="flowChartAlternateProcess">
            <a:avLst/>
          </a:prstGeom>
          <a:solidFill>
            <a:schemeClr val="bg1">
              <a:lumMod val="95000"/>
            </a:schemeClr>
          </a:solidFill>
          <a:ln w="152400" cmpd="thickThin"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1" lang="en-US" altLang="zh-TW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新細明體" pitchFamily="18" charset="-12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1" lang="en-US" altLang="zh-TW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新細明體" pitchFamily="18" charset="-12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TW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#</a:t>
            </a:r>
            <a:r>
              <a:rPr lang="zh-TW" altLang="en-US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拒絕換行</a:t>
            </a:r>
            <a:r>
              <a:rPr kumimoji="1" lang="zh-TW" altLang="en-US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程式碼範例</a:t>
            </a:r>
            <a:endParaRPr kumimoji="1" lang="en-US" altLang="zh-TW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新細明體" pitchFamily="18" charset="-12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TW" dirty="0">
                <a:solidFill>
                  <a:srgbClr val="0000FF"/>
                </a:solidFill>
                <a:latin typeface="Inconsolata" pitchFamily="49" charset="0"/>
                <a:ea typeface="新細明體" pitchFamily="18" charset="-120"/>
                <a:cs typeface="新細明體" pitchFamily="18" charset="-120"/>
              </a:rPr>
              <a:t>print</a:t>
            </a:r>
            <a:r>
              <a:rPr kumimoji="1" lang="en-US" altLang="zh-TW" dirty="0">
                <a:solidFill>
                  <a:srgbClr val="000000"/>
                </a:solidFill>
                <a:latin typeface="Inconsolata" pitchFamily="49" charset="0"/>
                <a:ea typeface="新細明體" pitchFamily="18" charset="-120"/>
                <a:cs typeface="新細明體" pitchFamily="18" charset="-120"/>
              </a:rPr>
              <a:t>(</a:t>
            </a:r>
            <a:r>
              <a:rPr kumimoji="1" lang="en-US" altLang="zh-TW" dirty="0">
                <a:solidFill>
                  <a:srgbClr val="A31515"/>
                </a:solidFill>
                <a:latin typeface="Inconsolata" pitchFamily="49" charset="0"/>
                <a:ea typeface="新細明體" pitchFamily="18" charset="-120"/>
                <a:cs typeface="新細明體" pitchFamily="18" charset="-120"/>
              </a:rPr>
              <a:t>“2-3=5”, end=“”</a:t>
            </a:r>
            <a:r>
              <a:rPr kumimoji="1" lang="en-US" altLang="zh-TW" dirty="0">
                <a:solidFill>
                  <a:srgbClr val="000000"/>
                </a:solidFill>
                <a:latin typeface="Inconsolata" pitchFamily="49" charset="0"/>
                <a:ea typeface="新細明體" pitchFamily="18" charset="-120"/>
                <a:cs typeface="新細明體" pitchFamily="18" charset="-120"/>
              </a:rPr>
              <a:t>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TW" dirty="0">
                <a:solidFill>
                  <a:srgbClr val="0000FF"/>
                </a:solidFill>
                <a:latin typeface="Inconsolata" pitchFamily="49" charset="0"/>
                <a:cs typeface="新細明體" pitchFamily="18" charset="-120"/>
              </a:rPr>
              <a:t>print</a:t>
            </a:r>
            <a:r>
              <a:rPr kumimoji="1" lang="en-US" altLang="zh-TW" dirty="0">
                <a:solidFill>
                  <a:srgbClr val="000000"/>
                </a:solidFill>
                <a:latin typeface="Inconsolata" pitchFamily="49" charset="0"/>
                <a:cs typeface="新細明體" pitchFamily="18" charset="-120"/>
              </a:rPr>
              <a:t>(</a:t>
            </a:r>
            <a:r>
              <a:rPr kumimoji="1" lang="en-US" altLang="zh-TW" dirty="0">
                <a:solidFill>
                  <a:srgbClr val="A31515"/>
                </a:solidFill>
                <a:latin typeface="Inconsolata" pitchFamily="49" charset="0"/>
                <a:cs typeface="新細明體" pitchFamily="18" charset="-120"/>
              </a:rPr>
              <a:t>“2-3=5”</a:t>
            </a:r>
            <a:r>
              <a:rPr kumimoji="1" lang="en-US" altLang="zh-TW" dirty="0">
                <a:solidFill>
                  <a:srgbClr val="000000"/>
                </a:solidFill>
                <a:latin typeface="Inconsolata" pitchFamily="49" charset="0"/>
                <a:cs typeface="新細明體" pitchFamily="18" charset="-120"/>
              </a:rPr>
              <a:t>)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en-US" altLang="zh-TW" dirty="0">
              <a:solidFill>
                <a:srgbClr val="000000"/>
              </a:solidFill>
              <a:latin typeface="Inconsolata" pitchFamily="49" charset="0"/>
              <a:cs typeface="新細明體" pitchFamily="18" charset="-12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1" lang="en-US" altLang="zh-TW" dirty="0">
              <a:solidFill>
                <a:srgbClr val="000000"/>
              </a:solidFill>
              <a:latin typeface="Inconsolata" pitchFamily="49" charset="0"/>
              <a:ea typeface="新細明體" pitchFamily="18" charset="-120"/>
              <a:cs typeface="新細明體" pitchFamily="18" charset="-12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6" name="右彎箭號 9">
            <a:extLst>
              <a:ext uri="{FF2B5EF4-FFF2-40B4-BE49-F238E27FC236}">
                <a16:creationId xmlns:a16="http://schemas.microsoft.com/office/drawing/2014/main" id="{87B780F2-B0AF-4AFE-9938-F37F52D4E1E4}"/>
              </a:ext>
            </a:extLst>
          </p:cNvPr>
          <p:cNvSpPr/>
          <p:nvPr/>
        </p:nvSpPr>
        <p:spPr>
          <a:xfrm rot="5400000">
            <a:off x="8054719" y="3559728"/>
            <a:ext cx="1227936" cy="2355900"/>
          </a:xfrm>
          <a:prstGeom prst="bentArrow">
            <a:avLst>
              <a:gd name="adj1" fmla="val 25000"/>
              <a:gd name="adj2" fmla="val 28508"/>
              <a:gd name="adj3" fmla="val 25000"/>
              <a:gd name="adj4" fmla="val 82315"/>
            </a:avLst>
          </a:prstGeom>
          <a:gradFill flip="none" rotWithShape="0">
            <a:gsLst>
              <a:gs pos="68000">
                <a:schemeClr val="accent2">
                  <a:lumMod val="110000"/>
                  <a:satMod val="105000"/>
                  <a:tint val="67000"/>
                </a:schemeClr>
              </a:gs>
              <a:gs pos="0">
                <a:srgbClr val="D1D1D1">
                  <a:alpha val="89804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F2CD53BB-A54C-4360-B3EB-B644AA8E29F1}"/>
              </a:ext>
            </a:extLst>
          </p:cNvPr>
          <p:cNvSpPr/>
          <p:nvPr/>
        </p:nvSpPr>
        <p:spPr>
          <a:xfrm>
            <a:off x="9020328" y="4950933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b="1" dirty="0">
                <a:latin typeface="【微博：暖色君】PP体" pitchFamily="82" charset="-120"/>
                <a:ea typeface="【微博：暖色君】PP体" pitchFamily="82" charset="-120"/>
                <a:cs typeface="【微博：暖色君】PP体" pitchFamily="82" charset="-120"/>
              </a:rPr>
              <a:t>執行結果</a:t>
            </a:r>
          </a:p>
        </p:txBody>
      </p:sp>
    </p:spTree>
    <p:extLst>
      <p:ext uri="{BB962C8B-B14F-4D97-AF65-F5344CB8AC3E}">
        <p14:creationId xmlns:p14="http://schemas.microsoft.com/office/powerpoint/2010/main" val="3688633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2810BD-C966-4A25-A739-698E2E9D2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輸出的目的之一：在</a:t>
            </a:r>
            <a:r>
              <a:rPr lang="zh-TW" altLang="en-US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螢幕輸出文字</a:t>
            </a:r>
            <a:endParaRPr lang="zh-TW" altLang="en-US" dirty="0">
              <a:solidFill>
                <a:srgbClr val="0070C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67EC02B-DDDF-4770-BE56-5209324628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讓電腦用喇叭發出聲音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599B9300-CF16-490F-9083-39BD9FDCEA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在螢幕輸出文字</a:t>
            </a:r>
          </a:p>
        </p:txBody>
      </p:sp>
      <p:pic>
        <p:nvPicPr>
          <p:cNvPr id="9" name="內容版面配置區 8" descr="一張含有 標誌, 室外, 街道 的圖片&#10;&#10;產生非常高可信度的描述">
            <a:extLst>
              <a:ext uri="{FF2B5EF4-FFF2-40B4-BE49-F238E27FC236}">
                <a16:creationId xmlns:a16="http://schemas.microsoft.com/office/drawing/2014/main" id="{765E0875-3F10-4251-A044-CC8CAC083039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573" y="2928408"/>
            <a:ext cx="3817642" cy="3684588"/>
          </a:xfrm>
        </p:spPr>
      </p:pic>
      <p:pic>
        <p:nvPicPr>
          <p:cNvPr id="11" name="圖形 10" descr="螢幕">
            <a:extLst>
              <a:ext uri="{FF2B5EF4-FFF2-40B4-BE49-F238E27FC236}">
                <a16:creationId xmlns:a16="http://schemas.microsoft.com/office/drawing/2014/main" id="{2901BE4A-71B8-4BD4-861C-57A14666157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897511" y="3006726"/>
            <a:ext cx="3307644" cy="3307644"/>
          </a:xfrm>
          <a:prstGeom prst="rect">
            <a:avLst/>
          </a:prstGeom>
        </p:spPr>
      </p:pic>
      <p:sp>
        <p:nvSpPr>
          <p:cNvPr id="12" name="文字方塊 11">
            <a:extLst>
              <a:ext uri="{FF2B5EF4-FFF2-40B4-BE49-F238E27FC236}">
                <a16:creationId xmlns:a16="http://schemas.microsoft.com/office/drawing/2014/main" id="{FE5ED779-E164-493B-8029-844DCB405FA5}"/>
              </a:ext>
            </a:extLst>
          </p:cNvPr>
          <p:cNvSpPr txBox="1"/>
          <p:nvPr/>
        </p:nvSpPr>
        <p:spPr>
          <a:xfrm>
            <a:off x="7592542" y="4137328"/>
            <a:ext cx="21107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/>
              <a:t>Hello, World!</a:t>
            </a:r>
            <a:endParaRPr lang="zh-TW" altLang="en-US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76188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 build="p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圖片 9" descr="一張含有 物件 的圖片&#10;&#10;描述是以高可信度產生">
            <a:extLst>
              <a:ext uri="{FF2B5EF4-FFF2-40B4-BE49-F238E27FC236}">
                <a16:creationId xmlns:a16="http://schemas.microsoft.com/office/drawing/2014/main" id="{1B5F7605-9B00-4326-8A30-30BB64D8E9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6552" y="118500"/>
            <a:ext cx="8881241" cy="6505517"/>
          </a:xfrm>
          <a:prstGeom prst="rect">
            <a:avLst/>
          </a:prstGeom>
        </p:spPr>
      </p:pic>
      <p:sp>
        <p:nvSpPr>
          <p:cNvPr id="11" name="文字方塊 10">
            <a:extLst>
              <a:ext uri="{FF2B5EF4-FFF2-40B4-BE49-F238E27FC236}">
                <a16:creationId xmlns:a16="http://schemas.microsoft.com/office/drawing/2014/main" id="{8D6D12E9-4618-4394-A85D-C10E910B2651}"/>
              </a:ext>
            </a:extLst>
          </p:cNvPr>
          <p:cNvSpPr txBox="1"/>
          <p:nvPr/>
        </p:nvSpPr>
        <p:spPr>
          <a:xfrm>
            <a:off x="2963917" y="2017986"/>
            <a:ext cx="341632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在螢幕上印出，</a:t>
            </a:r>
            <a:endParaRPr lang="en-US" altLang="zh-TW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36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Hello, World!</a:t>
            </a:r>
            <a:endParaRPr lang="zh-TW" altLang="en-US" sz="3600" dirty="0">
              <a:solidFill>
                <a:srgbClr val="C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D9ED6BD0-92CA-43B0-9AB7-464F53F019A9}"/>
              </a:ext>
            </a:extLst>
          </p:cNvPr>
          <p:cNvSpPr txBox="1"/>
          <p:nvPr/>
        </p:nvSpPr>
        <p:spPr>
          <a:xfrm>
            <a:off x="6469625" y="4503174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問題</a:t>
            </a:r>
          </a:p>
        </p:txBody>
      </p:sp>
    </p:spTree>
    <p:extLst>
      <p:ext uri="{BB962C8B-B14F-4D97-AF65-F5344CB8AC3E}">
        <p14:creationId xmlns:p14="http://schemas.microsoft.com/office/powerpoint/2010/main" val="3425438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2810BD-C966-4A25-A739-698E2E9D2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在螢幕輸出文字的</a:t>
            </a:r>
            <a:r>
              <a:rPr lang="zh-TW" altLang="en-US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指令</a:t>
            </a:r>
            <a:endParaRPr lang="zh-TW" altLang="en-US" dirty="0">
              <a:solidFill>
                <a:srgbClr val="0070C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1" name="圖形 10" descr="螢幕">
            <a:extLst>
              <a:ext uri="{FF2B5EF4-FFF2-40B4-BE49-F238E27FC236}">
                <a16:creationId xmlns:a16="http://schemas.microsoft.com/office/drawing/2014/main" id="{2901BE4A-71B8-4BD4-861C-57A14666157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945637" y="1352904"/>
            <a:ext cx="5873898" cy="5401857"/>
          </a:xfrm>
          <a:prstGeom prst="rect">
            <a:avLst/>
          </a:prstGeom>
        </p:spPr>
      </p:pic>
      <p:sp>
        <p:nvSpPr>
          <p:cNvPr id="12" name="文字方塊 11">
            <a:extLst>
              <a:ext uri="{FF2B5EF4-FFF2-40B4-BE49-F238E27FC236}">
                <a16:creationId xmlns:a16="http://schemas.microsoft.com/office/drawing/2014/main" id="{FE5ED779-E164-493B-8029-844DCB405FA5}"/>
              </a:ext>
            </a:extLst>
          </p:cNvPr>
          <p:cNvSpPr txBox="1"/>
          <p:nvPr/>
        </p:nvSpPr>
        <p:spPr>
          <a:xfrm>
            <a:off x="4775143" y="3114728"/>
            <a:ext cx="22461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72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print</a:t>
            </a:r>
            <a:endParaRPr lang="zh-TW" altLang="en-US" sz="7200" dirty="0">
              <a:solidFill>
                <a:srgbClr val="C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59171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685C7CE-6CCD-4DA9-BDE8-56C0EEA23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746" y="765162"/>
            <a:ext cx="11549254" cy="1325563"/>
          </a:xfrm>
        </p:spPr>
        <p:txBody>
          <a:bodyPr/>
          <a:lstStyle/>
          <a:p>
            <a:r>
              <a:rPr lang="en-US" altLang="zh-TW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Print</a:t>
            </a:r>
            <a:r>
              <a:rPr lang="zh-TW" altLang="en-US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指令的用法：</a:t>
            </a:r>
            <a:br>
              <a:rPr lang="en-US" altLang="zh-TW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以輸出</a:t>
            </a:r>
            <a:r>
              <a:rPr lang="en-US" altLang="zh-TW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Hello, World!</a:t>
            </a:r>
            <a:r>
              <a:rPr lang="zh-TW" altLang="en-US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為例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9EB1E2B8-245D-4BA7-BF69-89AAB74C111E}"/>
              </a:ext>
            </a:extLst>
          </p:cNvPr>
          <p:cNvSpPr/>
          <p:nvPr/>
        </p:nvSpPr>
        <p:spPr>
          <a:xfrm>
            <a:off x="1555695" y="2964833"/>
            <a:ext cx="816505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6600" dirty="0">
                <a:solidFill>
                  <a:srgbClr val="C00000"/>
                </a:solidFill>
              </a:rPr>
              <a:t>print ("</a:t>
            </a:r>
            <a:r>
              <a:rPr lang="en-US" altLang="zh-TW" sz="7200" dirty="0">
                <a:solidFill>
                  <a:srgbClr val="0070C0"/>
                </a:solidFill>
              </a:rPr>
              <a:t>Hello</a:t>
            </a:r>
            <a:r>
              <a:rPr lang="en-US" altLang="zh-TW" sz="6600" dirty="0">
                <a:solidFill>
                  <a:srgbClr val="0070C0"/>
                </a:solidFill>
              </a:rPr>
              <a:t>, World!</a:t>
            </a:r>
            <a:r>
              <a:rPr lang="en-US" altLang="zh-TW" sz="6600" dirty="0">
                <a:solidFill>
                  <a:srgbClr val="C00000"/>
                </a:solidFill>
              </a:rPr>
              <a:t>")</a:t>
            </a:r>
          </a:p>
        </p:txBody>
      </p:sp>
      <p:sp>
        <p:nvSpPr>
          <p:cNvPr id="4" name="矩形: 圓角 3">
            <a:extLst>
              <a:ext uri="{FF2B5EF4-FFF2-40B4-BE49-F238E27FC236}">
                <a16:creationId xmlns:a16="http://schemas.microsoft.com/office/drawing/2014/main" id="{810418C6-7AF0-4474-A2AA-02545127A39F}"/>
              </a:ext>
            </a:extLst>
          </p:cNvPr>
          <p:cNvSpPr/>
          <p:nvPr/>
        </p:nvSpPr>
        <p:spPr>
          <a:xfrm>
            <a:off x="4050890" y="2964833"/>
            <a:ext cx="4689987" cy="1200329"/>
          </a:xfrm>
          <a:prstGeom prst="round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箭號: 向下 4">
            <a:extLst>
              <a:ext uri="{FF2B5EF4-FFF2-40B4-BE49-F238E27FC236}">
                <a16:creationId xmlns:a16="http://schemas.microsoft.com/office/drawing/2014/main" id="{A9F2DD92-2AE7-40B1-B762-33905DA2E61F}"/>
              </a:ext>
            </a:extLst>
          </p:cNvPr>
          <p:cNvSpPr/>
          <p:nvPr/>
        </p:nvSpPr>
        <p:spPr>
          <a:xfrm>
            <a:off x="5658464" y="4263155"/>
            <a:ext cx="875071" cy="1340903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8A505313-C661-4FCF-81F6-15269A95EE42}"/>
              </a:ext>
            </a:extLst>
          </p:cNvPr>
          <p:cNvSpPr txBox="1"/>
          <p:nvPr/>
        </p:nvSpPr>
        <p:spPr>
          <a:xfrm>
            <a:off x="4929654" y="5604058"/>
            <a:ext cx="233269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7200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你好</a:t>
            </a:r>
            <a:r>
              <a:rPr lang="en-US" altLang="zh-TW" sz="7200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!</a:t>
            </a:r>
            <a:endParaRPr lang="zh-TW" altLang="en-US" sz="7200" dirty="0">
              <a:solidFill>
                <a:srgbClr val="0070C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42010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B0FB46-06F6-4718-94F6-0B00E29DB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一些注意事項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6363BC2-63E3-417A-A43B-02B9CFB0E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875751" cy="4351338"/>
          </a:xfrm>
        </p:spPr>
        <p:txBody>
          <a:bodyPr/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紅色的字，會被印出來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1"/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print(“</a:t>
            </a:r>
            <a:r>
              <a:rPr lang="en-US" altLang="zh-TW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Hello, World!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”)</a:t>
            </a:r>
          </a:p>
          <a:p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如果印</a:t>
            </a:r>
            <a:r>
              <a:rPr lang="zh-TW" altLang="en-US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你好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該怎麼辦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?</a:t>
            </a:r>
          </a:p>
          <a:p>
            <a:pPr lvl="1"/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print (“</a:t>
            </a:r>
            <a:r>
              <a:rPr lang="zh-TW" altLang="en-US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你好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”)</a:t>
            </a:r>
          </a:p>
          <a:p>
            <a:pPr lvl="1"/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21142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60A1106-42B4-41B9-9E61-3DAEC76A1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6369" y="2766218"/>
            <a:ext cx="6178617" cy="1325563"/>
          </a:xfrm>
        </p:spPr>
        <p:txBody>
          <a:bodyPr/>
          <a:lstStyle/>
          <a:p>
            <a:r>
              <a:rPr lang="zh-TW" altLang="en-US" dirty="0">
                <a:solidFill>
                  <a:schemeClr val="bg1"/>
                </a:solidFill>
                <a:latin typeface="微軟正黑體" pitchFamily="34" charset="-120"/>
                <a:ea typeface="微軟正黑體" pitchFamily="34" charset="-120"/>
              </a:rPr>
              <a:t>電腦看不懂的字：註解</a:t>
            </a:r>
            <a:endParaRPr lang="da-DK" altLang="zh-TW" dirty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891614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7020" y="124029"/>
            <a:ext cx="10515600" cy="1325563"/>
          </a:xfrm>
        </p:spPr>
        <p:txBody>
          <a:bodyPr/>
          <a:lstStyle/>
          <a:p>
            <a:r>
              <a:rPr lang="zh-TW" altLang="en-US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註解的寫法有二：分成單行與多行</a:t>
            </a:r>
          </a:p>
        </p:txBody>
      </p:sp>
      <p:sp>
        <p:nvSpPr>
          <p:cNvPr id="7" name="流程圖: 替代處理程序 6"/>
          <p:cNvSpPr/>
          <p:nvPr/>
        </p:nvSpPr>
        <p:spPr>
          <a:xfrm>
            <a:off x="5384820" y="1715492"/>
            <a:ext cx="6548155" cy="1904347"/>
          </a:xfrm>
          <a:prstGeom prst="flowChartAlternateProcess">
            <a:avLst/>
          </a:prstGeom>
          <a:solidFill>
            <a:schemeClr val="bg1">
              <a:lumMod val="95000"/>
            </a:schemeClr>
          </a:solidFill>
          <a:ln w="127000" cmpd="thickThin"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1" lang="en-US" altLang="zh-TW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zh-TW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print</a:t>
            </a:r>
            <a:r>
              <a:rPr kumimoji="1" lang="en-US" altLang="zh-TW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(</a:t>
            </a:r>
            <a:r>
              <a:rPr kumimoji="1" lang="en-US" altLang="zh-TW" dirty="0">
                <a:solidFill>
                  <a:srgbClr val="A31515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"Hello, Python!"</a:t>
            </a:r>
            <a:r>
              <a:rPr kumimoji="1" lang="en-US" altLang="zh-TW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) </a:t>
            </a:r>
            <a:r>
              <a:rPr kumimoji="1" lang="en-US" altLang="zh-TW" dirty="0">
                <a:solidFill>
                  <a:srgbClr val="008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# </a:t>
            </a:r>
            <a:r>
              <a:rPr kumimoji="1" lang="zh-TW" altLang="en-US" dirty="0">
                <a:solidFill>
                  <a:srgbClr val="008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這是單行註解</a:t>
            </a:r>
            <a:r>
              <a:rPr kumimoji="1" lang="en-US" altLang="zh-TW" dirty="0">
                <a:solidFill>
                  <a:srgbClr val="008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: </a:t>
            </a:r>
            <a:r>
              <a:rPr kumimoji="1" lang="zh-TW" altLang="en-US" dirty="0">
                <a:solidFill>
                  <a:srgbClr val="008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這行會印出</a:t>
            </a:r>
            <a:endParaRPr kumimoji="1" lang="zh-TW" altLang="en-US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新細明體" pitchFamily="18" charset="-120"/>
            </a:endParaRPr>
          </a:p>
          <a:p>
            <a:pPr lvl="1"/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8" name="雲朵形圖說文字 17"/>
          <p:cNvSpPr/>
          <p:nvPr/>
        </p:nvSpPr>
        <p:spPr>
          <a:xfrm>
            <a:off x="446569" y="3848985"/>
            <a:ext cx="4380612" cy="2764464"/>
          </a:xfrm>
          <a:prstGeom prst="cloudCallout">
            <a:avLst>
              <a:gd name="adj1" fmla="val 103076"/>
              <a:gd name="adj2" fmla="val -5314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註解</a:t>
            </a:r>
            <a:b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就像閱讀者黏貼在書中內頁的</a:t>
            </a:r>
            <a:r>
              <a:rPr lang="zh-TW" altLang="en-US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便條紙筆記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一樣，不會影響原書的表達，但可以讓閱讀者更快速的了解該書要傳達的意思。</a:t>
            </a:r>
          </a:p>
        </p:txBody>
      </p:sp>
      <p:sp>
        <p:nvSpPr>
          <p:cNvPr id="19" name="雲朵形 18"/>
          <p:cNvSpPr/>
          <p:nvPr/>
        </p:nvSpPr>
        <p:spPr>
          <a:xfrm>
            <a:off x="446569" y="1807535"/>
            <a:ext cx="4455040" cy="2041450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zh-TW" altLang="en-US" sz="2800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註解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是給人看的，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不是給電腦看的！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流程圖: 替代處理程序 6">
            <a:extLst>
              <a:ext uri="{FF2B5EF4-FFF2-40B4-BE49-F238E27FC236}">
                <a16:creationId xmlns:a16="http://schemas.microsoft.com/office/drawing/2014/main" id="{68A75BE4-5A6F-497C-AC30-B97163DB0B64}"/>
              </a:ext>
            </a:extLst>
          </p:cNvPr>
          <p:cNvSpPr/>
          <p:nvPr/>
        </p:nvSpPr>
        <p:spPr>
          <a:xfrm>
            <a:off x="5384820" y="4190334"/>
            <a:ext cx="6548155" cy="2598848"/>
          </a:xfrm>
          <a:prstGeom prst="flowChartAlternateProcess">
            <a:avLst/>
          </a:prstGeom>
          <a:solidFill>
            <a:schemeClr val="bg1">
              <a:lumMod val="95000"/>
            </a:schemeClr>
          </a:solidFill>
          <a:ln w="127000" cmpd="thickThin"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zh-TW" dirty="0">
                <a:solidFill>
                  <a:srgbClr val="A31515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"""</a:t>
            </a:r>
            <a:endParaRPr kumimoji="1" lang="en-US" altLang="zh-TW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dirty="0">
                <a:solidFill>
                  <a:srgbClr val="A31515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這是多行註解，這裡面的程式不會被執行</a:t>
            </a:r>
            <a:endParaRPr kumimoji="1" lang="zh-TW" altLang="en-US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zh-TW" dirty="0">
                <a:solidFill>
                  <a:srgbClr val="A31515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print(“Hello, World!”) </a:t>
            </a:r>
            <a:endParaRPr kumimoji="1" lang="zh-TW" altLang="en-US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zh-TW" dirty="0">
                <a:solidFill>
                  <a:srgbClr val="A31515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"""</a:t>
            </a:r>
            <a:endParaRPr kumimoji="1" lang="en-US" altLang="zh-TW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zh-TW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print</a:t>
            </a:r>
            <a:r>
              <a:rPr kumimoji="1" lang="en-US" altLang="zh-TW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(</a:t>
            </a:r>
            <a:r>
              <a:rPr kumimoji="1" lang="en-US" altLang="zh-TW" dirty="0">
                <a:solidFill>
                  <a:srgbClr val="A31515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"Hello, Python!"</a:t>
            </a:r>
            <a:r>
              <a:rPr kumimoji="1" lang="en-US" altLang="zh-TW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) </a:t>
            </a:r>
            <a:r>
              <a:rPr kumimoji="1" lang="en-US" altLang="zh-TW" dirty="0">
                <a:solidFill>
                  <a:srgbClr val="008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# </a:t>
            </a:r>
            <a:r>
              <a:rPr kumimoji="1" lang="zh-TW" altLang="en-US" dirty="0">
                <a:solidFill>
                  <a:srgbClr val="008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這是單行註解</a:t>
            </a:r>
            <a:r>
              <a:rPr kumimoji="1" lang="en-US" altLang="zh-TW" dirty="0">
                <a:solidFill>
                  <a:srgbClr val="008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: </a:t>
            </a:r>
            <a:r>
              <a:rPr kumimoji="1" lang="zh-TW" altLang="en-US" dirty="0">
                <a:solidFill>
                  <a:srgbClr val="008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這行會印出</a:t>
            </a:r>
            <a:endParaRPr kumimoji="1" lang="zh-TW" altLang="en-US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新細明體" pitchFamily="18" charset="-120"/>
            </a:endParaRPr>
          </a:p>
          <a:p>
            <a:pPr lvl="1"/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398E0254-F0B9-4999-B659-CF194363E808}"/>
              </a:ext>
            </a:extLst>
          </p:cNvPr>
          <p:cNvSpPr txBox="1"/>
          <p:nvPr/>
        </p:nvSpPr>
        <p:spPr>
          <a:xfrm>
            <a:off x="10535392" y="1969216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單行註解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1A15B73D-A137-4277-BE89-CCD7B384FD7F}"/>
              </a:ext>
            </a:extLst>
          </p:cNvPr>
          <p:cNvSpPr txBox="1"/>
          <p:nvPr/>
        </p:nvSpPr>
        <p:spPr>
          <a:xfrm>
            <a:off x="10535392" y="4504623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多行註解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8" grpId="0" animBg="1"/>
      <p:bldP spid="19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12651" y="200861"/>
            <a:ext cx="10515600" cy="1325563"/>
          </a:xfrm>
        </p:spPr>
        <p:txBody>
          <a:bodyPr/>
          <a:lstStyle/>
          <a:p>
            <a:r>
              <a:rPr lang="zh-TW" altLang="en-US" dirty="0">
                <a:solidFill>
                  <a:srgbClr val="0070C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包含註解的程式執行結果</a:t>
            </a:r>
            <a:endParaRPr lang="zh-TW" altLang="en-US" dirty="0">
              <a:solidFill>
                <a:srgbClr val="0070C0"/>
              </a:solidFill>
            </a:endParaRPr>
          </a:p>
        </p:txBody>
      </p:sp>
      <p:pic>
        <p:nvPicPr>
          <p:cNvPr id="11" name="內容版面配置區 10" descr="未命名.png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39000"/>
          <a:stretch/>
        </p:blipFill>
        <p:spPr>
          <a:xfrm>
            <a:off x="6989329" y="4460529"/>
            <a:ext cx="4463860" cy="482191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4" name="流程圖: 替代處理程序 3"/>
          <p:cNvSpPr/>
          <p:nvPr/>
        </p:nvSpPr>
        <p:spPr>
          <a:xfrm>
            <a:off x="235418" y="1551307"/>
            <a:ext cx="6548155" cy="2598848"/>
          </a:xfrm>
          <a:prstGeom prst="flowChartAlternateProcess">
            <a:avLst/>
          </a:prstGeom>
          <a:solidFill>
            <a:schemeClr val="bg1">
              <a:lumMod val="95000"/>
            </a:schemeClr>
          </a:solidFill>
          <a:ln w="152400" cmpd="thickThin"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zh-TW" dirty="0">
                <a:solidFill>
                  <a:srgbClr val="0000FF"/>
                </a:solidFill>
                <a:latin typeface="Inconsolata" pitchFamily="49" charset="0"/>
                <a:ea typeface="新細明體" pitchFamily="18" charset="-120"/>
                <a:cs typeface="新細明體" pitchFamily="18" charset="-120"/>
              </a:rPr>
              <a:t>print</a:t>
            </a:r>
            <a:r>
              <a:rPr kumimoji="1" lang="en-US" altLang="zh-TW" dirty="0">
                <a:solidFill>
                  <a:srgbClr val="000000"/>
                </a:solidFill>
                <a:latin typeface="Inconsolata" pitchFamily="49" charset="0"/>
                <a:ea typeface="新細明體" pitchFamily="18" charset="-120"/>
                <a:cs typeface="新細明體" pitchFamily="18" charset="-120"/>
              </a:rPr>
              <a:t>(</a:t>
            </a:r>
            <a:r>
              <a:rPr kumimoji="1" lang="en-US" altLang="zh-TW" dirty="0">
                <a:solidFill>
                  <a:srgbClr val="A31515"/>
                </a:solidFill>
                <a:latin typeface="Inconsolata" pitchFamily="49" charset="0"/>
                <a:ea typeface="新細明體" pitchFamily="18" charset="-120"/>
                <a:cs typeface="新細明體" pitchFamily="18" charset="-120"/>
              </a:rPr>
              <a:t>“Hello, Dice!”</a:t>
            </a:r>
            <a:r>
              <a:rPr kumimoji="1" lang="en-US" altLang="zh-TW" dirty="0">
                <a:solidFill>
                  <a:srgbClr val="000000"/>
                </a:solidFill>
                <a:latin typeface="Inconsolata" pitchFamily="49" charset="0"/>
                <a:ea typeface="新細明體" pitchFamily="18" charset="-120"/>
                <a:cs typeface="新細明體" pitchFamily="18" charset="-120"/>
              </a:rPr>
              <a:t>) </a:t>
            </a:r>
            <a:r>
              <a:rPr kumimoji="1" lang="en-US" altLang="zh-TW" dirty="0">
                <a:solidFill>
                  <a:srgbClr val="008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#</a:t>
            </a:r>
            <a:r>
              <a:rPr kumimoji="1" lang="zh-TW" altLang="en-US" dirty="0">
                <a:solidFill>
                  <a:srgbClr val="008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這是單行註解</a:t>
            </a:r>
            <a:r>
              <a:rPr kumimoji="1" lang="en-US" altLang="zh-TW" dirty="0">
                <a:solidFill>
                  <a:srgbClr val="008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: </a:t>
            </a:r>
            <a:r>
              <a:rPr kumimoji="1" lang="zh-TW" altLang="en-US" dirty="0">
                <a:solidFill>
                  <a:srgbClr val="008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這行的輸出結果會印出</a:t>
            </a:r>
            <a:endParaRPr kumimoji="1" lang="zh-TW" altLang="en-US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zh-TW" dirty="0">
                <a:solidFill>
                  <a:srgbClr val="A31515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"""</a:t>
            </a:r>
            <a:endParaRPr kumimoji="1" lang="en-US" altLang="zh-TW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zh-TW" altLang="en-US" dirty="0">
                <a:solidFill>
                  <a:srgbClr val="A31515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這是多行註解，這裡面的程式不會被執行</a:t>
            </a:r>
            <a:endParaRPr kumimoji="1" lang="zh-TW" altLang="en-US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zh-TW" dirty="0">
                <a:solidFill>
                  <a:srgbClr val="A31515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print(“Hello, World!”) </a:t>
            </a:r>
            <a:endParaRPr kumimoji="1" lang="zh-TW" altLang="en-US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zh-TW" dirty="0">
                <a:solidFill>
                  <a:srgbClr val="A31515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"""</a:t>
            </a:r>
            <a:endParaRPr kumimoji="1" lang="en-US" altLang="zh-TW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新細明體" pitchFamily="18" charset="-12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zh-TW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print</a:t>
            </a:r>
            <a:r>
              <a:rPr kumimoji="1" lang="en-US" altLang="zh-TW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(</a:t>
            </a:r>
            <a:r>
              <a:rPr kumimoji="1" lang="en-US" altLang="zh-TW" dirty="0">
                <a:solidFill>
                  <a:srgbClr val="A31515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"Hello, Python!"</a:t>
            </a:r>
            <a:r>
              <a:rPr kumimoji="1" lang="en-US" altLang="zh-TW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) </a:t>
            </a:r>
            <a:r>
              <a:rPr kumimoji="1" lang="en-US" altLang="zh-TW" dirty="0">
                <a:solidFill>
                  <a:srgbClr val="008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# </a:t>
            </a:r>
            <a:r>
              <a:rPr kumimoji="1" lang="zh-TW" altLang="en-US" dirty="0">
                <a:solidFill>
                  <a:srgbClr val="008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這是單行註解</a:t>
            </a:r>
            <a:r>
              <a:rPr kumimoji="1" lang="en-US" altLang="zh-TW" dirty="0">
                <a:solidFill>
                  <a:srgbClr val="008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: </a:t>
            </a:r>
            <a:r>
              <a:rPr kumimoji="1" lang="zh-TW" altLang="en-US" dirty="0">
                <a:solidFill>
                  <a:srgbClr val="008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這行會印出</a:t>
            </a:r>
            <a:endParaRPr kumimoji="1" lang="zh-TW" altLang="en-US" dirty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新細明體" pitchFamily="18" charset="-120"/>
            </a:endParaRPr>
          </a:p>
          <a:p>
            <a:pPr lvl="1"/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5" name="圖片 4" descr="v9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9468" y="3550564"/>
            <a:ext cx="1340916" cy="1340916"/>
          </a:xfrm>
          <a:prstGeom prst="rect">
            <a:avLst/>
          </a:prstGeom>
        </p:spPr>
      </p:pic>
      <p:sp>
        <p:nvSpPr>
          <p:cNvPr id="9" name="文字方塊 8"/>
          <p:cNvSpPr txBox="1"/>
          <p:nvPr/>
        </p:nvSpPr>
        <p:spPr>
          <a:xfrm>
            <a:off x="6762181" y="3847482"/>
            <a:ext cx="1249060" cy="4001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zh-TW" altLang="en-US" sz="2000" b="1" dirty="0">
                <a:latin typeface="【微博：暖色君】PP体" pitchFamily="82" charset="-120"/>
                <a:ea typeface="【微博：暖色君】PP体" pitchFamily="82" charset="-120"/>
                <a:cs typeface="【微博：暖色君】PP体" pitchFamily="82" charset="-120"/>
              </a:rPr>
              <a:t>執行結果</a:t>
            </a:r>
          </a:p>
        </p:txBody>
      </p:sp>
      <p:sp>
        <p:nvSpPr>
          <p:cNvPr id="12" name="雲朵形 11"/>
          <p:cNvSpPr/>
          <p:nvPr/>
        </p:nvSpPr>
        <p:spPr>
          <a:xfrm>
            <a:off x="6783573" y="829340"/>
            <a:ext cx="5252483" cy="2860158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spcBef>
                <a:spcPts val="600"/>
              </a:spcBef>
            </a:pP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註解有兩種</a:t>
            </a:r>
            <a:r>
              <a:rPr lang="en-US" altLang="zh-TW" dirty="0">
                <a:latin typeface="微軟正黑體" pitchFamily="34" charset="-120"/>
                <a:ea typeface="微軟正黑體" pitchFamily="34" charset="-120"/>
              </a:rPr>
              <a:t>:</a:t>
            </a: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 多行註解</a:t>
            </a:r>
            <a:r>
              <a:rPr lang="en-US" altLang="zh-TW" dirty="0">
                <a:latin typeface="微軟正黑體" pitchFamily="34" charset="-120"/>
                <a:ea typeface="微軟正黑體" pitchFamily="34" charset="-120"/>
              </a:rPr>
              <a:t>: 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使用</a:t>
            </a:r>
            <a:r>
              <a:rPr lang="zh-TW" altLang="en-US" dirty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三個雙引號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包圍（包在</a:t>
            </a:r>
            <a:r>
              <a:rPr lang="zh-TW" altLang="en-US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三個雙引號之間的所有文字都是註解）</a:t>
            </a:r>
            <a:endParaRPr lang="en-US" altLang="zh-TW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>
              <a:spcBef>
                <a:spcPts val="600"/>
              </a:spcBef>
              <a:buFont typeface="Arial" pitchFamily="34" charset="0"/>
              <a:buChar char="•"/>
            </a:pP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 單行註解</a:t>
            </a:r>
            <a:r>
              <a:rPr lang="en-US" altLang="zh-TW" dirty="0">
                <a:latin typeface="微軟正黑體" pitchFamily="34" charset="-120"/>
                <a:ea typeface="微軟正黑體" pitchFamily="34" charset="-120"/>
              </a:rPr>
              <a:t>: 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使用 </a:t>
            </a:r>
            <a:r>
              <a:rPr lang="en-US" altLang="zh-TW" dirty="0">
                <a:solidFill>
                  <a:srgbClr val="C00000"/>
                </a:solidFill>
                <a:latin typeface="微軟正黑體" pitchFamily="34" charset="-120"/>
                <a:ea typeface="微軟正黑體" pitchFamily="34" charset="-120"/>
              </a:rPr>
              <a:t>#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 開頭（ </a:t>
            </a:r>
            <a:r>
              <a:rPr lang="en-US" altLang="zh-TW" dirty="0">
                <a:latin typeface="微軟正黑體" pitchFamily="34" charset="-120"/>
                <a:ea typeface="微軟正黑體" pitchFamily="34" charset="-120"/>
              </a:rPr>
              <a:t>#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 後面的文字都是註解</a:t>
            </a:r>
            <a:r>
              <a:rPr lang="zh-TW" altLang="en-US" sz="16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）</a:t>
            </a:r>
            <a:endParaRPr lang="zh-TW" altLang="en-US" sz="1600" dirty="0">
              <a:solidFill>
                <a:schemeClr val="tx1"/>
              </a:solidFill>
              <a:cs typeface="【微博：暖色君】PP体" pitchFamily="82" charset="-120"/>
            </a:endParaRPr>
          </a:p>
        </p:txBody>
      </p:sp>
      <p:sp>
        <p:nvSpPr>
          <p:cNvPr id="10" name="右彎箭號 9"/>
          <p:cNvSpPr/>
          <p:nvPr/>
        </p:nvSpPr>
        <p:spPr>
          <a:xfrm rot="5400000">
            <a:off x="6672273" y="2905132"/>
            <a:ext cx="1021976" cy="823144"/>
          </a:xfrm>
          <a:prstGeom prst="bentArrow">
            <a:avLst/>
          </a:prstGeom>
          <a:gradFill flip="none" rotWithShape="0">
            <a:gsLst>
              <a:gs pos="68000">
                <a:schemeClr val="accent2">
                  <a:lumMod val="110000"/>
                  <a:satMod val="105000"/>
                  <a:tint val="67000"/>
                </a:schemeClr>
              </a:gs>
              <a:gs pos="0">
                <a:srgbClr val="D1D1D1">
                  <a:alpha val="89804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9" grpId="0" animBg="1"/>
      <p:bldP spid="12" grpId="0" animBg="1"/>
      <p:bldP spid="1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5|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5|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6|3.8"/>
</p:tagLst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531</Words>
  <Application>Microsoft Office PowerPoint</Application>
  <PresentationFormat>寬螢幕</PresentationFormat>
  <Paragraphs>90</Paragraphs>
  <Slides>15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22" baseType="lpstr">
      <vt:lpstr>【微博：暖色君】PP体</vt:lpstr>
      <vt:lpstr>Inconsolata</vt:lpstr>
      <vt:lpstr>微軟正黑體</vt:lpstr>
      <vt:lpstr>Arial</vt:lpstr>
      <vt:lpstr>Calibri</vt:lpstr>
      <vt:lpstr>Calibri Light</vt:lpstr>
      <vt:lpstr>Office 佈景主題</vt:lpstr>
      <vt:lpstr>輸出語法</vt:lpstr>
      <vt:lpstr>輸出的目的之一：在螢幕輸出文字</vt:lpstr>
      <vt:lpstr>PowerPoint 簡報</vt:lpstr>
      <vt:lpstr>在螢幕輸出文字的指令</vt:lpstr>
      <vt:lpstr>Print指令的用法： 以輸出Hello, World!為例</vt:lpstr>
      <vt:lpstr>一些注意事項</vt:lpstr>
      <vt:lpstr>電腦看不懂的字：註解</vt:lpstr>
      <vt:lpstr>註解的寫法有二：分成單行與多行</vt:lpstr>
      <vt:lpstr>包含註解的程式執行結果</vt:lpstr>
      <vt:lpstr>PowerPoint 簡報</vt:lpstr>
      <vt:lpstr>換行與不換行</vt:lpstr>
      <vt:lpstr>自動換行</vt:lpstr>
      <vt:lpstr>多空一行</vt:lpstr>
      <vt:lpstr>一次多空幾行 </vt:lpstr>
      <vt:lpstr>拒絕換行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輸出函數</dc:title>
  <dc:creator>靜怡 楊</dc:creator>
  <cp:lastModifiedBy>靜怡 楊</cp:lastModifiedBy>
  <cp:revision>4</cp:revision>
  <dcterms:created xsi:type="dcterms:W3CDTF">2020-03-05T04:56:27Z</dcterms:created>
  <dcterms:modified xsi:type="dcterms:W3CDTF">2020-03-05T05:19:23Z</dcterms:modified>
</cp:coreProperties>
</file>