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319" r:id="rId3"/>
    <p:sldId id="282" r:id="rId4"/>
    <p:sldId id="278" r:id="rId5"/>
    <p:sldId id="320" r:id="rId6"/>
    <p:sldId id="314" r:id="rId7"/>
    <p:sldId id="303" r:id="rId8"/>
    <p:sldId id="287" r:id="rId9"/>
    <p:sldId id="285" r:id="rId10"/>
    <p:sldId id="286" r:id="rId11"/>
    <p:sldId id="321" r:id="rId12"/>
    <p:sldId id="316" r:id="rId13"/>
    <p:sldId id="306" r:id="rId14"/>
    <p:sldId id="302" r:id="rId15"/>
    <p:sldId id="317" r:id="rId16"/>
    <p:sldId id="307" r:id="rId17"/>
    <p:sldId id="311" r:id="rId18"/>
    <p:sldId id="308" r:id="rId19"/>
    <p:sldId id="312" r:id="rId20"/>
    <p:sldId id="309" r:id="rId21"/>
    <p:sldId id="313" r:id="rId22"/>
    <p:sldId id="318" r:id="rId2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C5E0B4"/>
    <a:srgbClr val="000000"/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91" autoAdjust="0"/>
    <p:restoredTop sz="94660" autoAdjust="0"/>
  </p:normalViewPr>
  <p:slideViewPr>
    <p:cSldViewPr snapToGrid="0">
      <p:cViewPr varScale="1">
        <p:scale>
          <a:sx n="110" d="100"/>
          <a:sy n="110" d="100"/>
        </p:scale>
        <p:origin x="39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95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B09DF3-B775-42C3-BABA-3739E0A8E50D}" type="doc">
      <dgm:prSet loTypeId="urn:microsoft.com/office/officeart/2005/8/layout/hProcess6" loCatId="process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zh-TW" altLang="en-US"/>
        </a:p>
      </dgm:t>
    </dgm:pt>
    <dgm:pt modelId="{21503A9B-A650-4BA0-A11E-4873FA3E6DA8}">
      <dgm:prSet phldrT="[文字]"/>
      <dgm:spPr/>
      <dgm:t>
        <a:bodyPr/>
        <a:lstStyle/>
        <a:p>
          <a:r>
            <a:rPr lang="zh-TW" altLang="en-US" dirty="0"/>
            <a:t>輸入</a:t>
          </a:r>
          <a:r>
            <a:rPr lang="en-US" altLang="zh-TW" dirty="0"/>
            <a:t>(</a:t>
          </a:r>
          <a:r>
            <a:rPr lang="zh-TW" altLang="en-US" dirty="0"/>
            <a:t>寫法</a:t>
          </a:r>
          <a:r>
            <a:rPr lang="en-US" altLang="zh-TW" dirty="0"/>
            <a:t>)</a:t>
          </a:r>
          <a:endParaRPr lang="zh-TW" altLang="en-US" dirty="0"/>
        </a:p>
      </dgm:t>
    </dgm:pt>
    <dgm:pt modelId="{FC4286F3-8EB4-422E-A932-CDC74B89CB6B}" type="parTrans" cxnId="{7875C4DF-5685-42D3-ABCB-2E095F48637B}">
      <dgm:prSet/>
      <dgm:spPr/>
      <dgm:t>
        <a:bodyPr/>
        <a:lstStyle/>
        <a:p>
          <a:endParaRPr lang="zh-TW" altLang="en-US"/>
        </a:p>
      </dgm:t>
    </dgm:pt>
    <dgm:pt modelId="{F2FC7751-68F3-470D-B2B4-C0539F46A315}" type="sibTrans" cxnId="{7875C4DF-5685-42D3-ABCB-2E095F48637B}">
      <dgm:prSet/>
      <dgm:spPr/>
      <dgm:t>
        <a:bodyPr/>
        <a:lstStyle/>
        <a:p>
          <a:endParaRPr lang="zh-TW" altLang="en-US"/>
        </a:p>
      </dgm:t>
    </dgm:pt>
    <dgm:pt modelId="{A774C081-A08D-42C1-A6B6-DB20DFDA51F6}">
      <dgm:prSet phldrT="[文字]" custT="1"/>
      <dgm:spPr/>
      <dgm:t>
        <a:bodyPr/>
        <a:lstStyle/>
        <a:p>
          <a:r>
            <a:rPr lang="en-US" altLang="zh-TW" sz="2800" dirty="0">
              <a:solidFill>
                <a:srgbClr val="740000"/>
              </a:solidFill>
            </a:rPr>
            <a:t>a </a:t>
          </a:r>
          <a:r>
            <a:rPr lang="en-US" altLang="zh-TW" sz="3600" dirty="0">
              <a:solidFill>
                <a:srgbClr val="FF0000"/>
              </a:solidFill>
            </a:rPr>
            <a:t>=</a:t>
          </a:r>
          <a:r>
            <a:rPr lang="en-US" altLang="zh-TW" sz="2800" dirty="0">
              <a:solidFill>
                <a:srgbClr val="740000"/>
              </a:solidFill>
            </a:rPr>
            <a:t> 3</a:t>
          </a:r>
          <a:endParaRPr lang="zh-TW" altLang="en-US" sz="2800" dirty="0">
            <a:solidFill>
              <a:srgbClr val="740000"/>
            </a:solidFill>
          </a:endParaRPr>
        </a:p>
      </dgm:t>
    </dgm:pt>
    <dgm:pt modelId="{70EC6A6B-5DC5-448C-9565-4FAA30A5B6FA}" type="parTrans" cxnId="{3BD8A519-9EA0-44CC-A93D-4118A4045369}">
      <dgm:prSet/>
      <dgm:spPr/>
      <dgm:t>
        <a:bodyPr/>
        <a:lstStyle/>
        <a:p>
          <a:endParaRPr lang="zh-TW" altLang="en-US"/>
        </a:p>
      </dgm:t>
    </dgm:pt>
    <dgm:pt modelId="{6276E361-E2D9-4A08-A999-9CD097B4F9BE}" type="sibTrans" cxnId="{3BD8A519-9EA0-44CC-A93D-4118A4045369}">
      <dgm:prSet/>
      <dgm:spPr/>
      <dgm:t>
        <a:bodyPr/>
        <a:lstStyle/>
        <a:p>
          <a:endParaRPr lang="zh-TW" altLang="en-US"/>
        </a:p>
      </dgm:t>
    </dgm:pt>
    <dgm:pt modelId="{225530A6-40CA-4D03-9154-A88D1E8A7675}">
      <dgm:prSet phldrT="[文字]"/>
      <dgm:spPr/>
      <dgm:t>
        <a:bodyPr/>
        <a:lstStyle/>
        <a:p>
          <a:r>
            <a:rPr lang="zh-TW" altLang="en-US" dirty="0"/>
            <a:t>解讀</a:t>
          </a:r>
          <a:r>
            <a:rPr lang="en-US" altLang="zh-TW" dirty="0"/>
            <a:t>(</a:t>
          </a:r>
          <a:r>
            <a:rPr lang="zh-TW" altLang="en-US" dirty="0"/>
            <a:t>功能</a:t>
          </a:r>
          <a:r>
            <a:rPr lang="en-US" altLang="zh-TW" dirty="0"/>
            <a:t>)</a:t>
          </a:r>
          <a:endParaRPr lang="zh-TW" altLang="en-US" dirty="0"/>
        </a:p>
      </dgm:t>
    </dgm:pt>
    <dgm:pt modelId="{766BCFFF-6D0A-40C0-B319-253F2C95C137}" type="parTrans" cxnId="{FF8EF838-E98C-4785-AC08-F580754EE821}">
      <dgm:prSet/>
      <dgm:spPr/>
      <dgm:t>
        <a:bodyPr/>
        <a:lstStyle/>
        <a:p>
          <a:endParaRPr lang="zh-TW" altLang="en-US"/>
        </a:p>
      </dgm:t>
    </dgm:pt>
    <dgm:pt modelId="{7D0489FE-33DD-4722-BF85-F7663DDA1F4F}" type="sibTrans" cxnId="{FF8EF838-E98C-4785-AC08-F580754EE821}">
      <dgm:prSet/>
      <dgm:spPr/>
      <dgm:t>
        <a:bodyPr/>
        <a:lstStyle/>
        <a:p>
          <a:endParaRPr lang="zh-TW" altLang="en-US"/>
        </a:p>
      </dgm:t>
    </dgm:pt>
    <dgm:pt modelId="{D157AF21-5A52-483B-A0E2-D609BDCB9589}">
      <dgm:prSet phldrT="[文字]" custT="1"/>
      <dgm:spPr/>
      <dgm:t>
        <a:bodyPr/>
        <a:lstStyle/>
        <a:p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將</a:t>
          </a:r>
          <a:r>
            <a:rPr lang="zh-TW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右邊</a:t>
          </a:r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的內容給</a:t>
          </a:r>
          <a:r>
            <a:rPr lang="zh-TW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左邊</a:t>
          </a:r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的內容，可以解讀成得到</a:t>
          </a:r>
          <a:endParaRPr lang="zh-TW" altLang="en-US" sz="2400" dirty="0"/>
        </a:p>
      </dgm:t>
    </dgm:pt>
    <dgm:pt modelId="{6484D1E7-4C65-4FF1-87AF-1B6C93D9C8F5}" type="parTrans" cxnId="{733B4B5B-C14D-4FFC-AF34-B050B2A9D083}">
      <dgm:prSet/>
      <dgm:spPr/>
      <dgm:t>
        <a:bodyPr/>
        <a:lstStyle/>
        <a:p>
          <a:endParaRPr lang="zh-TW" altLang="en-US"/>
        </a:p>
      </dgm:t>
    </dgm:pt>
    <dgm:pt modelId="{95FADD11-9833-460E-9E4A-5B43A57AA6E8}" type="sibTrans" cxnId="{733B4B5B-C14D-4FFC-AF34-B050B2A9D083}">
      <dgm:prSet/>
      <dgm:spPr/>
      <dgm:t>
        <a:bodyPr/>
        <a:lstStyle/>
        <a:p>
          <a:endParaRPr lang="zh-TW" altLang="en-US"/>
        </a:p>
      </dgm:t>
    </dgm:pt>
    <dgm:pt modelId="{9EB39104-CB1A-41C6-97C3-00B5129E48B0}">
      <dgm:prSet phldrT="[文字]"/>
      <dgm:spPr/>
      <dgm:t>
        <a:bodyPr/>
        <a:lstStyle/>
        <a:p>
          <a:r>
            <a:rPr lang="zh-TW" altLang="en-US" dirty="0"/>
            <a:t>執行 </a:t>
          </a:r>
          <a:r>
            <a:rPr lang="en-US" altLang="zh-TW" dirty="0"/>
            <a:t>(</a:t>
          </a:r>
          <a:r>
            <a:rPr lang="zh-TW" altLang="en-US" dirty="0"/>
            <a:t>結果</a:t>
          </a:r>
          <a:r>
            <a:rPr lang="en-US" altLang="zh-TW" dirty="0"/>
            <a:t>)</a:t>
          </a:r>
          <a:endParaRPr lang="zh-TW" altLang="en-US" dirty="0"/>
        </a:p>
      </dgm:t>
    </dgm:pt>
    <dgm:pt modelId="{6392A3E0-E6D8-467A-B1C0-375902DA68FC}" type="parTrans" cxnId="{FBCE020D-D095-40C4-A921-4C611C0F3B36}">
      <dgm:prSet/>
      <dgm:spPr/>
      <dgm:t>
        <a:bodyPr/>
        <a:lstStyle/>
        <a:p>
          <a:endParaRPr lang="zh-TW" altLang="en-US"/>
        </a:p>
      </dgm:t>
    </dgm:pt>
    <dgm:pt modelId="{AAE85505-F5F0-4476-B9B1-626022CC8A13}" type="sibTrans" cxnId="{FBCE020D-D095-40C4-A921-4C611C0F3B36}">
      <dgm:prSet/>
      <dgm:spPr/>
      <dgm:t>
        <a:bodyPr/>
        <a:lstStyle/>
        <a:p>
          <a:endParaRPr lang="zh-TW" altLang="en-US"/>
        </a:p>
      </dgm:t>
    </dgm:pt>
    <dgm:pt modelId="{29F0BC27-B1E8-4B4D-ABC1-F7F528B4CB44}">
      <dgm:prSet phldrT="[文字]" custT="1"/>
      <dgm:spPr/>
      <dgm:t>
        <a:bodyPr/>
        <a:lstStyle/>
        <a:p>
          <a:r>
            <a: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3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a</a:t>
          </a:r>
          <a:r>
            <a:rPr lang="zh-TW" altLang="en-US" sz="3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得到</a:t>
          </a:r>
          <a:r>
            <a:rPr lang="en-US" altLang="zh-TW" sz="3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endParaRPr lang="zh-TW" altLang="en-US" sz="4000" dirty="0">
            <a:solidFill>
              <a:srgbClr val="FF0000"/>
            </a:solidFill>
          </a:endParaRPr>
        </a:p>
      </dgm:t>
    </dgm:pt>
    <dgm:pt modelId="{B8C750DD-355F-48A1-BEFF-48276E4BAD2F}" type="parTrans" cxnId="{53A994FF-B397-402C-8FA9-18DD0209973D}">
      <dgm:prSet/>
      <dgm:spPr/>
      <dgm:t>
        <a:bodyPr/>
        <a:lstStyle/>
        <a:p>
          <a:endParaRPr lang="zh-TW" altLang="en-US"/>
        </a:p>
      </dgm:t>
    </dgm:pt>
    <dgm:pt modelId="{6A6A8DDB-5074-44D7-865E-977819E6CE53}" type="sibTrans" cxnId="{53A994FF-B397-402C-8FA9-18DD0209973D}">
      <dgm:prSet/>
      <dgm:spPr/>
      <dgm:t>
        <a:bodyPr/>
        <a:lstStyle/>
        <a:p>
          <a:endParaRPr lang="zh-TW" altLang="en-US"/>
        </a:p>
      </dgm:t>
    </dgm:pt>
    <dgm:pt modelId="{730BFBA3-87BC-4A87-A6CB-EBEAF52E8A93}">
      <dgm:prSet phldrT="[文字]"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這裡的</a:t>
          </a:r>
          <a:r>
            <a: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=</a:t>
          </a:r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不是等號，是指定運算子</a:t>
          </a:r>
          <a:r>
            <a:rPr lang="en-US" altLang="zh-TW" sz="1800" dirty="0"/>
            <a:t> </a:t>
          </a:r>
          <a:endParaRPr lang="zh-TW" altLang="en-US" sz="1800" dirty="0"/>
        </a:p>
      </dgm:t>
    </dgm:pt>
    <dgm:pt modelId="{A1F7A96C-E333-44EB-8807-85973EDE5497}" type="parTrans" cxnId="{8389CC35-659A-4697-BB57-50FA776751FB}">
      <dgm:prSet/>
      <dgm:spPr/>
      <dgm:t>
        <a:bodyPr/>
        <a:lstStyle/>
        <a:p>
          <a:endParaRPr lang="zh-TW" altLang="en-US"/>
        </a:p>
      </dgm:t>
    </dgm:pt>
    <dgm:pt modelId="{AAA44BAA-90AB-4E3B-BD79-A09765D61185}" type="sibTrans" cxnId="{8389CC35-659A-4697-BB57-50FA776751FB}">
      <dgm:prSet/>
      <dgm:spPr/>
      <dgm:t>
        <a:bodyPr/>
        <a:lstStyle/>
        <a:p>
          <a:endParaRPr lang="zh-TW" altLang="en-US"/>
        </a:p>
      </dgm:t>
    </dgm:pt>
    <dgm:pt modelId="{9EE4A825-13DC-42FE-9748-EDEA1AABB5DA}" type="pres">
      <dgm:prSet presAssocID="{0CB09DF3-B775-42C3-BABA-3739E0A8E50D}" presName="theList" presStyleCnt="0">
        <dgm:presLayoutVars>
          <dgm:dir/>
          <dgm:animLvl val="lvl"/>
          <dgm:resizeHandles val="exact"/>
        </dgm:presLayoutVars>
      </dgm:prSet>
      <dgm:spPr/>
    </dgm:pt>
    <dgm:pt modelId="{D204F9B8-62D7-4A65-8636-CEA14A7D9A02}" type="pres">
      <dgm:prSet presAssocID="{21503A9B-A650-4BA0-A11E-4873FA3E6DA8}" presName="compNode" presStyleCnt="0"/>
      <dgm:spPr/>
    </dgm:pt>
    <dgm:pt modelId="{E2BB122F-2922-498A-835D-9E848C388472}" type="pres">
      <dgm:prSet presAssocID="{21503A9B-A650-4BA0-A11E-4873FA3E6DA8}" presName="noGeometry" presStyleCnt="0"/>
      <dgm:spPr/>
    </dgm:pt>
    <dgm:pt modelId="{3732E14B-F798-4DEC-9F77-8CCB8F82B4A1}" type="pres">
      <dgm:prSet presAssocID="{21503A9B-A650-4BA0-A11E-4873FA3E6DA8}" presName="childTextVisible" presStyleLbl="bgAccFollowNode1" presStyleIdx="0" presStyleCnt="3" custScaleX="123381">
        <dgm:presLayoutVars>
          <dgm:bulletEnabled val="1"/>
        </dgm:presLayoutVars>
      </dgm:prSet>
      <dgm:spPr/>
    </dgm:pt>
    <dgm:pt modelId="{67AF9538-4132-43E9-8FA4-B2C03F56053B}" type="pres">
      <dgm:prSet presAssocID="{21503A9B-A650-4BA0-A11E-4873FA3E6DA8}" presName="childTextHidden" presStyleLbl="bgAccFollowNode1" presStyleIdx="0" presStyleCnt="3"/>
      <dgm:spPr/>
    </dgm:pt>
    <dgm:pt modelId="{DF82ED3E-1158-4FBF-ABF5-28BE103E43ED}" type="pres">
      <dgm:prSet presAssocID="{21503A9B-A650-4BA0-A11E-4873FA3E6DA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0DD3FBB-8CA3-4E8D-BB52-BCEDF8CF149C}" type="pres">
      <dgm:prSet presAssocID="{21503A9B-A650-4BA0-A11E-4873FA3E6DA8}" presName="aSpace" presStyleCnt="0"/>
      <dgm:spPr/>
    </dgm:pt>
    <dgm:pt modelId="{AE6002E4-74D3-4ED1-9FFC-BE62A6CA3DDD}" type="pres">
      <dgm:prSet presAssocID="{225530A6-40CA-4D03-9154-A88D1E8A7675}" presName="compNode" presStyleCnt="0"/>
      <dgm:spPr/>
    </dgm:pt>
    <dgm:pt modelId="{6D2E1760-978A-409C-89AA-0E59085E38A3}" type="pres">
      <dgm:prSet presAssocID="{225530A6-40CA-4D03-9154-A88D1E8A7675}" presName="noGeometry" presStyleCnt="0"/>
      <dgm:spPr/>
    </dgm:pt>
    <dgm:pt modelId="{96CD6F97-1C0E-47E4-8DA8-0FE796AAB244}" type="pres">
      <dgm:prSet presAssocID="{225530A6-40CA-4D03-9154-A88D1E8A7675}" presName="childTextVisible" presStyleLbl="bgAccFollowNode1" presStyleIdx="1" presStyleCnt="3" custScaleX="157797" custLinFactNeighborX="6310" custLinFactNeighborY="924">
        <dgm:presLayoutVars>
          <dgm:bulletEnabled val="1"/>
        </dgm:presLayoutVars>
      </dgm:prSet>
      <dgm:spPr/>
    </dgm:pt>
    <dgm:pt modelId="{FA7D72FB-0428-4B05-BABA-E7EA63C6C30F}" type="pres">
      <dgm:prSet presAssocID="{225530A6-40CA-4D03-9154-A88D1E8A7675}" presName="childTextHidden" presStyleLbl="bgAccFollowNode1" presStyleIdx="1" presStyleCnt="3"/>
      <dgm:spPr/>
    </dgm:pt>
    <dgm:pt modelId="{41F8D896-0DA4-4CDE-91AE-A3EDB50993F8}" type="pres">
      <dgm:prSet presAssocID="{225530A6-40CA-4D03-9154-A88D1E8A7675}" presName="parentText" presStyleLbl="node1" presStyleIdx="1" presStyleCnt="3" custLinFactNeighborX="-21037" custLinFactNeighborY="-117">
        <dgm:presLayoutVars>
          <dgm:chMax val="1"/>
          <dgm:bulletEnabled val="1"/>
        </dgm:presLayoutVars>
      </dgm:prSet>
      <dgm:spPr/>
    </dgm:pt>
    <dgm:pt modelId="{42A678A6-7CD6-41FA-ABD8-622EE80C8B3E}" type="pres">
      <dgm:prSet presAssocID="{225530A6-40CA-4D03-9154-A88D1E8A7675}" presName="aSpace" presStyleCnt="0"/>
      <dgm:spPr/>
    </dgm:pt>
    <dgm:pt modelId="{57558A15-A732-45CD-A94E-E478C8FD2D6A}" type="pres">
      <dgm:prSet presAssocID="{9EB39104-CB1A-41C6-97C3-00B5129E48B0}" presName="compNode" presStyleCnt="0"/>
      <dgm:spPr/>
    </dgm:pt>
    <dgm:pt modelId="{8CEA41E7-4E29-473A-97D2-0616832BB557}" type="pres">
      <dgm:prSet presAssocID="{9EB39104-CB1A-41C6-97C3-00B5129E48B0}" presName="noGeometry" presStyleCnt="0"/>
      <dgm:spPr/>
    </dgm:pt>
    <dgm:pt modelId="{D1C4BA17-D079-4516-806D-A8B0D5CF4825}" type="pres">
      <dgm:prSet presAssocID="{9EB39104-CB1A-41C6-97C3-00B5129E48B0}" presName="childTextVisible" presStyleLbl="bgAccFollowNode1" presStyleIdx="2" presStyleCnt="3" custScaleX="128309">
        <dgm:presLayoutVars>
          <dgm:bulletEnabled val="1"/>
        </dgm:presLayoutVars>
      </dgm:prSet>
      <dgm:spPr/>
    </dgm:pt>
    <dgm:pt modelId="{06B19557-6734-494F-8A2E-E9BEE08EAD0F}" type="pres">
      <dgm:prSet presAssocID="{9EB39104-CB1A-41C6-97C3-00B5129E48B0}" presName="childTextHidden" presStyleLbl="bgAccFollowNode1" presStyleIdx="2" presStyleCnt="3"/>
      <dgm:spPr/>
    </dgm:pt>
    <dgm:pt modelId="{E7AAD278-4323-41F7-A57B-51416629A274}" type="pres">
      <dgm:prSet presAssocID="{9EB39104-CB1A-41C6-97C3-00B5129E48B0}" presName="parentText" presStyleLbl="node1" presStyleIdx="2" presStyleCnt="3" custLinFactNeighborX="797" custLinFactNeighborY="797">
        <dgm:presLayoutVars>
          <dgm:chMax val="1"/>
          <dgm:bulletEnabled val="1"/>
        </dgm:presLayoutVars>
      </dgm:prSet>
      <dgm:spPr/>
    </dgm:pt>
  </dgm:ptLst>
  <dgm:cxnLst>
    <dgm:cxn modelId="{FBCE020D-D095-40C4-A921-4C611C0F3B36}" srcId="{0CB09DF3-B775-42C3-BABA-3739E0A8E50D}" destId="{9EB39104-CB1A-41C6-97C3-00B5129E48B0}" srcOrd="2" destOrd="0" parTransId="{6392A3E0-E6D8-467A-B1C0-375902DA68FC}" sibTransId="{AAE85505-F5F0-4476-B9B1-626022CC8A13}"/>
    <dgm:cxn modelId="{38763D0F-395A-481A-BD0E-D6B6F441920B}" type="presOf" srcId="{730BFBA3-87BC-4A87-A6CB-EBEAF52E8A93}" destId="{67AF9538-4132-43E9-8FA4-B2C03F56053B}" srcOrd="1" destOrd="1" presId="urn:microsoft.com/office/officeart/2005/8/layout/hProcess6"/>
    <dgm:cxn modelId="{F71B5F11-A619-4090-9662-602058BF93D4}" type="presOf" srcId="{29F0BC27-B1E8-4B4D-ABC1-F7F528B4CB44}" destId="{06B19557-6734-494F-8A2E-E9BEE08EAD0F}" srcOrd="1" destOrd="0" presId="urn:microsoft.com/office/officeart/2005/8/layout/hProcess6"/>
    <dgm:cxn modelId="{1BB46419-5D25-4C07-9339-237F3E016A9F}" type="presOf" srcId="{9EB39104-CB1A-41C6-97C3-00B5129E48B0}" destId="{E7AAD278-4323-41F7-A57B-51416629A274}" srcOrd="0" destOrd="0" presId="urn:microsoft.com/office/officeart/2005/8/layout/hProcess6"/>
    <dgm:cxn modelId="{3BD8A519-9EA0-44CC-A93D-4118A4045369}" srcId="{21503A9B-A650-4BA0-A11E-4873FA3E6DA8}" destId="{A774C081-A08D-42C1-A6B6-DB20DFDA51F6}" srcOrd="0" destOrd="0" parTransId="{70EC6A6B-5DC5-448C-9565-4FAA30A5B6FA}" sibTransId="{6276E361-E2D9-4A08-A999-9CD097B4F9BE}"/>
    <dgm:cxn modelId="{6F7E5824-93EA-4A75-9EED-8E3A38E8A86B}" type="presOf" srcId="{21503A9B-A650-4BA0-A11E-4873FA3E6DA8}" destId="{DF82ED3E-1158-4FBF-ABF5-28BE103E43ED}" srcOrd="0" destOrd="0" presId="urn:microsoft.com/office/officeart/2005/8/layout/hProcess6"/>
    <dgm:cxn modelId="{8389CC35-659A-4697-BB57-50FA776751FB}" srcId="{21503A9B-A650-4BA0-A11E-4873FA3E6DA8}" destId="{730BFBA3-87BC-4A87-A6CB-EBEAF52E8A93}" srcOrd="1" destOrd="0" parTransId="{A1F7A96C-E333-44EB-8807-85973EDE5497}" sibTransId="{AAA44BAA-90AB-4E3B-BD79-A09765D61185}"/>
    <dgm:cxn modelId="{FF8EF838-E98C-4785-AC08-F580754EE821}" srcId="{0CB09DF3-B775-42C3-BABA-3739E0A8E50D}" destId="{225530A6-40CA-4D03-9154-A88D1E8A7675}" srcOrd="1" destOrd="0" parTransId="{766BCFFF-6D0A-40C0-B319-253F2C95C137}" sibTransId="{7D0489FE-33DD-4722-BF85-F7663DDA1F4F}"/>
    <dgm:cxn modelId="{893B6440-5491-4B2A-B73A-AC844D7E762F}" type="presOf" srcId="{730BFBA3-87BC-4A87-A6CB-EBEAF52E8A93}" destId="{3732E14B-F798-4DEC-9F77-8CCB8F82B4A1}" srcOrd="0" destOrd="1" presId="urn:microsoft.com/office/officeart/2005/8/layout/hProcess6"/>
    <dgm:cxn modelId="{733B4B5B-C14D-4FFC-AF34-B050B2A9D083}" srcId="{225530A6-40CA-4D03-9154-A88D1E8A7675}" destId="{D157AF21-5A52-483B-A0E2-D609BDCB9589}" srcOrd="0" destOrd="0" parTransId="{6484D1E7-4C65-4FF1-87AF-1B6C93D9C8F5}" sibTransId="{95FADD11-9833-460E-9E4A-5B43A57AA6E8}"/>
    <dgm:cxn modelId="{A1EDE341-9791-4B38-8BFA-7E0AE2FB979C}" type="presOf" srcId="{D157AF21-5A52-483B-A0E2-D609BDCB9589}" destId="{FA7D72FB-0428-4B05-BABA-E7EA63C6C30F}" srcOrd="1" destOrd="0" presId="urn:microsoft.com/office/officeart/2005/8/layout/hProcess6"/>
    <dgm:cxn modelId="{BE803444-577A-469C-A5AB-8559F12CBDE1}" type="presOf" srcId="{A774C081-A08D-42C1-A6B6-DB20DFDA51F6}" destId="{67AF9538-4132-43E9-8FA4-B2C03F56053B}" srcOrd="1" destOrd="0" presId="urn:microsoft.com/office/officeart/2005/8/layout/hProcess6"/>
    <dgm:cxn modelId="{75E56049-AF44-4DA4-B1F7-8B9BD5B5B5BF}" type="presOf" srcId="{A774C081-A08D-42C1-A6B6-DB20DFDA51F6}" destId="{3732E14B-F798-4DEC-9F77-8CCB8F82B4A1}" srcOrd="0" destOrd="0" presId="urn:microsoft.com/office/officeart/2005/8/layout/hProcess6"/>
    <dgm:cxn modelId="{03FA45D2-BB9B-4D00-B98D-F2AEBD6695E6}" type="presOf" srcId="{0CB09DF3-B775-42C3-BABA-3739E0A8E50D}" destId="{9EE4A825-13DC-42FE-9748-EDEA1AABB5DA}" srcOrd="0" destOrd="0" presId="urn:microsoft.com/office/officeart/2005/8/layout/hProcess6"/>
    <dgm:cxn modelId="{7875C4DF-5685-42D3-ABCB-2E095F48637B}" srcId="{0CB09DF3-B775-42C3-BABA-3739E0A8E50D}" destId="{21503A9B-A650-4BA0-A11E-4873FA3E6DA8}" srcOrd="0" destOrd="0" parTransId="{FC4286F3-8EB4-422E-A932-CDC74B89CB6B}" sibTransId="{F2FC7751-68F3-470D-B2B4-C0539F46A315}"/>
    <dgm:cxn modelId="{234822E2-D7A0-4FED-8013-3C5F66C5FC48}" type="presOf" srcId="{29F0BC27-B1E8-4B4D-ABC1-F7F528B4CB44}" destId="{D1C4BA17-D079-4516-806D-A8B0D5CF4825}" srcOrd="0" destOrd="0" presId="urn:microsoft.com/office/officeart/2005/8/layout/hProcess6"/>
    <dgm:cxn modelId="{28A902E8-8124-40ED-866F-89C3E37B0528}" type="presOf" srcId="{D157AF21-5A52-483B-A0E2-D609BDCB9589}" destId="{96CD6F97-1C0E-47E4-8DA8-0FE796AAB244}" srcOrd="0" destOrd="0" presId="urn:microsoft.com/office/officeart/2005/8/layout/hProcess6"/>
    <dgm:cxn modelId="{0D5C03ED-F5AC-49F2-9CB9-251EF323CE8E}" type="presOf" srcId="{225530A6-40CA-4D03-9154-A88D1E8A7675}" destId="{41F8D896-0DA4-4CDE-91AE-A3EDB50993F8}" srcOrd="0" destOrd="0" presId="urn:microsoft.com/office/officeart/2005/8/layout/hProcess6"/>
    <dgm:cxn modelId="{53A994FF-B397-402C-8FA9-18DD0209973D}" srcId="{9EB39104-CB1A-41C6-97C3-00B5129E48B0}" destId="{29F0BC27-B1E8-4B4D-ABC1-F7F528B4CB44}" srcOrd="0" destOrd="0" parTransId="{B8C750DD-355F-48A1-BEFF-48276E4BAD2F}" sibTransId="{6A6A8DDB-5074-44D7-865E-977819E6CE53}"/>
    <dgm:cxn modelId="{FAAC3724-273D-42EA-AEED-D2D04B3DD73A}" type="presParOf" srcId="{9EE4A825-13DC-42FE-9748-EDEA1AABB5DA}" destId="{D204F9B8-62D7-4A65-8636-CEA14A7D9A02}" srcOrd="0" destOrd="0" presId="urn:microsoft.com/office/officeart/2005/8/layout/hProcess6"/>
    <dgm:cxn modelId="{C55A19AD-BB33-48A5-AD8C-3F1317699AA3}" type="presParOf" srcId="{D204F9B8-62D7-4A65-8636-CEA14A7D9A02}" destId="{E2BB122F-2922-498A-835D-9E848C388472}" srcOrd="0" destOrd="0" presId="urn:microsoft.com/office/officeart/2005/8/layout/hProcess6"/>
    <dgm:cxn modelId="{0D6DBC4E-33FF-4654-8AD3-69C0A15AD6CF}" type="presParOf" srcId="{D204F9B8-62D7-4A65-8636-CEA14A7D9A02}" destId="{3732E14B-F798-4DEC-9F77-8CCB8F82B4A1}" srcOrd="1" destOrd="0" presId="urn:microsoft.com/office/officeart/2005/8/layout/hProcess6"/>
    <dgm:cxn modelId="{96CD315F-7D88-4F68-9AE8-A3A8C411593D}" type="presParOf" srcId="{D204F9B8-62D7-4A65-8636-CEA14A7D9A02}" destId="{67AF9538-4132-43E9-8FA4-B2C03F56053B}" srcOrd="2" destOrd="0" presId="urn:microsoft.com/office/officeart/2005/8/layout/hProcess6"/>
    <dgm:cxn modelId="{401B0525-F474-4990-94F8-AEBCC593538E}" type="presParOf" srcId="{D204F9B8-62D7-4A65-8636-CEA14A7D9A02}" destId="{DF82ED3E-1158-4FBF-ABF5-28BE103E43ED}" srcOrd="3" destOrd="0" presId="urn:microsoft.com/office/officeart/2005/8/layout/hProcess6"/>
    <dgm:cxn modelId="{6402073F-B0C9-45F8-AA8C-02BA52B1F2E4}" type="presParOf" srcId="{9EE4A825-13DC-42FE-9748-EDEA1AABB5DA}" destId="{B0DD3FBB-8CA3-4E8D-BB52-BCEDF8CF149C}" srcOrd="1" destOrd="0" presId="urn:microsoft.com/office/officeart/2005/8/layout/hProcess6"/>
    <dgm:cxn modelId="{FC9DC712-C531-4EF7-8D9C-D16115AEA593}" type="presParOf" srcId="{9EE4A825-13DC-42FE-9748-EDEA1AABB5DA}" destId="{AE6002E4-74D3-4ED1-9FFC-BE62A6CA3DDD}" srcOrd="2" destOrd="0" presId="urn:microsoft.com/office/officeart/2005/8/layout/hProcess6"/>
    <dgm:cxn modelId="{C540F4A0-45D9-492B-83E7-A6AC4FAA683A}" type="presParOf" srcId="{AE6002E4-74D3-4ED1-9FFC-BE62A6CA3DDD}" destId="{6D2E1760-978A-409C-89AA-0E59085E38A3}" srcOrd="0" destOrd="0" presId="urn:microsoft.com/office/officeart/2005/8/layout/hProcess6"/>
    <dgm:cxn modelId="{2DF11D8D-35F0-45A4-9958-2F984EF895AE}" type="presParOf" srcId="{AE6002E4-74D3-4ED1-9FFC-BE62A6CA3DDD}" destId="{96CD6F97-1C0E-47E4-8DA8-0FE796AAB244}" srcOrd="1" destOrd="0" presId="urn:microsoft.com/office/officeart/2005/8/layout/hProcess6"/>
    <dgm:cxn modelId="{521D63FB-5E90-4957-B8EC-8275F21069E6}" type="presParOf" srcId="{AE6002E4-74D3-4ED1-9FFC-BE62A6CA3DDD}" destId="{FA7D72FB-0428-4B05-BABA-E7EA63C6C30F}" srcOrd="2" destOrd="0" presId="urn:microsoft.com/office/officeart/2005/8/layout/hProcess6"/>
    <dgm:cxn modelId="{3E00E97A-F825-4930-A0A1-0271301EC961}" type="presParOf" srcId="{AE6002E4-74D3-4ED1-9FFC-BE62A6CA3DDD}" destId="{41F8D896-0DA4-4CDE-91AE-A3EDB50993F8}" srcOrd="3" destOrd="0" presId="urn:microsoft.com/office/officeart/2005/8/layout/hProcess6"/>
    <dgm:cxn modelId="{D804243E-7232-4E78-939C-D13B86FCCF49}" type="presParOf" srcId="{9EE4A825-13DC-42FE-9748-EDEA1AABB5DA}" destId="{42A678A6-7CD6-41FA-ABD8-622EE80C8B3E}" srcOrd="3" destOrd="0" presId="urn:microsoft.com/office/officeart/2005/8/layout/hProcess6"/>
    <dgm:cxn modelId="{E8E31DA2-40E3-4D78-93FE-E0AB0DDC1ED8}" type="presParOf" srcId="{9EE4A825-13DC-42FE-9748-EDEA1AABB5DA}" destId="{57558A15-A732-45CD-A94E-E478C8FD2D6A}" srcOrd="4" destOrd="0" presId="urn:microsoft.com/office/officeart/2005/8/layout/hProcess6"/>
    <dgm:cxn modelId="{8EB614EE-A02F-4E23-A70A-BAF9F791AFE6}" type="presParOf" srcId="{57558A15-A732-45CD-A94E-E478C8FD2D6A}" destId="{8CEA41E7-4E29-473A-97D2-0616832BB557}" srcOrd="0" destOrd="0" presId="urn:microsoft.com/office/officeart/2005/8/layout/hProcess6"/>
    <dgm:cxn modelId="{F70A2680-7526-461A-982B-466CC84BA1D8}" type="presParOf" srcId="{57558A15-A732-45CD-A94E-E478C8FD2D6A}" destId="{D1C4BA17-D079-4516-806D-A8B0D5CF4825}" srcOrd="1" destOrd="0" presId="urn:microsoft.com/office/officeart/2005/8/layout/hProcess6"/>
    <dgm:cxn modelId="{D8A04410-9957-49D8-A724-12F1E793E35F}" type="presParOf" srcId="{57558A15-A732-45CD-A94E-E478C8FD2D6A}" destId="{06B19557-6734-494F-8A2E-E9BEE08EAD0F}" srcOrd="2" destOrd="0" presId="urn:microsoft.com/office/officeart/2005/8/layout/hProcess6"/>
    <dgm:cxn modelId="{98134312-1C7F-40B7-83FF-729A8E7ADED5}" type="presParOf" srcId="{57558A15-A732-45CD-A94E-E478C8FD2D6A}" destId="{E7AAD278-4323-41F7-A57B-51416629A274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32E14B-F798-4DEC-9F77-8CCB8F82B4A1}">
      <dsp:nvSpPr>
        <dsp:cNvPr id="0" name=""/>
        <dsp:cNvSpPr/>
      </dsp:nvSpPr>
      <dsp:spPr>
        <a:xfrm>
          <a:off x="366579" y="1533348"/>
          <a:ext cx="3319756" cy="2351970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17780" rIns="3556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800" kern="1200" dirty="0">
              <a:solidFill>
                <a:srgbClr val="740000"/>
              </a:solidFill>
            </a:rPr>
            <a:t>a </a:t>
          </a:r>
          <a:r>
            <a:rPr lang="en-US" altLang="zh-TW" sz="3600" kern="1200" dirty="0">
              <a:solidFill>
                <a:srgbClr val="FF0000"/>
              </a:solidFill>
            </a:rPr>
            <a:t>=</a:t>
          </a:r>
          <a:r>
            <a:rPr lang="en-US" altLang="zh-TW" sz="2800" kern="1200" dirty="0">
              <a:solidFill>
                <a:srgbClr val="740000"/>
              </a:solidFill>
            </a:rPr>
            <a:t> 3</a:t>
          </a:r>
          <a:endParaRPr lang="zh-TW" altLang="en-US" sz="2800" kern="1200" dirty="0">
            <a:solidFill>
              <a:srgbClr val="74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這裡的</a:t>
          </a:r>
          <a:r>
            <a:rPr lang="en-US" altLang="zh-TW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=</a:t>
          </a: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不是等號，是指定運算子</a:t>
          </a:r>
          <a:r>
            <a:rPr lang="en-US" altLang="zh-TW" sz="1800" kern="1200" dirty="0"/>
            <a:t> </a:t>
          </a:r>
          <a:endParaRPr lang="zh-TW" altLang="en-US" sz="1800" kern="1200" dirty="0"/>
        </a:p>
      </dsp:txBody>
      <dsp:txXfrm>
        <a:off x="1196518" y="1886144"/>
        <a:ext cx="1666628" cy="1646379"/>
      </dsp:txXfrm>
    </dsp:sp>
    <dsp:sp modelId="{DF82ED3E-1158-4FBF-ABF5-28BE103E43ED}">
      <dsp:nvSpPr>
        <dsp:cNvPr id="0" name=""/>
        <dsp:cNvSpPr/>
      </dsp:nvSpPr>
      <dsp:spPr>
        <a:xfrm>
          <a:off x="8467" y="2036669"/>
          <a:ext cx="1345327" cy="134532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kern="1200" dirty="0"/>
            <a:t>輸入</a:t>
          </a:r>
          <a:r>
            <a:rPr lang="en-US" altLang="zh-TW" sz="3000" kern="1200" dirty="0"/>
            <a:t>(</a:t>
          </a:r>
          <a:r>
            <a:rPr lang="zh-TW" altLang="en-US" sz="3000" kern="1200" dirty="0"/>
            <a:t>寫法</a:t>
          </a:r>
          <a:r>
            <a:rPr lang="en-US" altLang="zh-TW" sz="3000" kern="1200" dirty="0"/>
            <a:t>)</a:t>
          </a:r>
          <a:endParaRPr lang="zh-TW" altLang="en-US" sz="3000" kern="1200" dirty="0"/>
        </a:p>
      </dsp:txBody>
      <dsp:txXfrm>
        <a:off x="205486" y="2233688"/>
        <a:ext cx="951289" cy="951289"/>
      </dsp:txXfrm>
    </dsp:sp>
    <dsp:sp modelId="{96CD6F97-1C0E-47E4-8DA8-0FE796AAB244}">
      <dsp:nvSpPr>
        <dsp:cNvPr id="0" name=""/>
        <dsp:cNvSpPr/>
      </dsp:nvSpPr>
      <dsp:spPr>
        <a:xfrm>
          <a:off x="4024282" y="1555080"/>
          <a:ext cx="4245772" cy="2351970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將</a:t>
          </a:r>
          <a:r>
            <a:rPr lang="zh-TW" altLang="en-US" sz="2400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右邊</a:t>
          </a: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的內容給</a:t>
          </a:r>
          <a:r>
            <a:rPr lang="zh-TW" altLang="en-US" sz="2400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左邊</a:t>
          </a: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的內容，可以解讀成得到</a:t>
          </a:r>
          <a:endParaRPr lang="zh-TW" altLang="en-US" sz="2400" kern="1200" dirty="0"/>
        </a:p>
      </dsp:txBody>
      <dsp:txXfrm>
        <a:off x="5085725" y="1907876"/>
        <a:ext cx="2361140" cy="1646379"/>
      </dsp:txXfrm>
    </dsp:sp>
    <dsp:sp modelId="{41F8D896-0DA4-4CDE-91AE-A3EDB50993F8}">
      <dsp:nvSpPr>
        <dsp:cNvPr id="0" name=""/>
        <dsp:cNvSpPr/>
      </dsp:nvSpPr>
      <dsp:spPr>
        <a:xfrm>
          <a:off x="3676380" y="2035095"/>
          <a:ext cx="1345327" cy="134532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kern="1200" dirty="0"/>
            <a:t>解讀</a:t>
          </a:r>
          <a:r>
            <a:rPr lang="en-US" altLang="zh-TW" sz="3000" kern="1200" dirty="0"/>
            <a:t>(</a:t>
          </a:r>
          <a:r>
            <a:rPr lang="zh-TW" altLang="en-US" sz="3000" kern="1200" dirty="0"/>
            <a:t>功能</a:t>
          </a:r>
          <a:r>
            <a:rPr lang="en-US" altLang="zh-TW" sz="3000" kern="1200" dirty="0"/>
            <a:t>)</a:t>
          </a:r>
          <a:endParaRPr lang="zh-TW" altLang="en-US" sz="3000" kern="1200" dirty="0"/>
        </a:p>
      </dsp:txBody>
      <dsp:txXfrm>
        <a:off x="3873399" y="2232114"/>
        <a:ext cx="951289" cy="951289"/>
      </dsp:txXfrm>
    </dsp:sp>
    <dsp:sp modelId="{D1C4BA17-D079-4516-806D-A8B0D5CF4825}">
      <dsp:nvSpPr>
        <dsp:cNvPr id="0" name=""/>
        <dsp:cNvSpPr/>
      </dsp:nvSpPr>
      <dsp:spPr>
        <a:xfrm>
          <a:off x="8560254" y="1533348"/>
          <a:ext cx="3452351" cy="2351970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0" tIns="25400" rIns="508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3600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a</a:t>
          </a:r>
          <a:r>
            <a:rPr lang="zh-TW" altLang="en-US" sz="3600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得到</a:t>
          </a:r>
          <a:r>
            <a:rPr lang="en-US" altLang="zh-TW" sz="3600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endParaRPr lang="zh-TW" altLang="en-US" sz="4000" kern="1200" dirty="0">
            <a:solidFill>
              <a:srgbClr val="FF0000"/>
            </a:solidFill>
          </a:endParaRPr>
        </a:p>
      </dsp:txBody>
      <dsp:txXfrm>
        <a:off x="9423342" y="1886144"/>
        <a:ext cx="1766074" cy="1646379"/>
      </dsp:txXfrm>
    </dsp:sp>
    <dsp:sp modelId="{E7AAD278-4323-41F7-A57B-51416629A274}">
      <dsp:nvSpPr>
        <dsp:cNvPr id="0" name=""/>
        <dsp:cNvSpPr/>
      </dsp:nvSpPr>
      <dsp:spPr>
        <a:xfrm>
          <a:off x="8279162" y="2047392"/>
          <a:ext cx="1345327" cy="134532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kern="1200" dirty="0"/>
            <a:t>執行 </a:t>
          </a:r>
          <a:r>
            <a:rPr lang="en-US" altLang="zh-TW" sz="3000" kern="1200" dirty="0"/>
            <a:t>(</a:t>
          </a:r>
          <a:r>
            <a:rPr lang="zh-TW" altLang="en-US" sz="3000" kern="1200" dirty="0"/>
            <a:t>結果</a:t>
          </a:r>
          <a:r>
            <a:rPr lang="en-US" altLang="zh-TW" sz="3000" kern="1200" dirty="0"/>
            <a:t>)</a:t>
          </a:r>
          <a:endParaRPr lang="zh-TW" altLang="en-US" sz="3000" kern="1200" dirty="0"/>
        </a:p>
      </dsp:txBody>
      <dsp:txXfrm>
        <a:off x="8476181" y="2244411"/>
        <a:ext cx="951289" cy="951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E7A957-4B8B-4427-BA93-2494ECCF3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29BE36D-B311-45DC-958C-699475B5E3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527B1C9-729A-4C44-B589-479CC7A7B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CA4D-78B2-489B-8775-FBADBAFDC01F}" type="datetimeFigureOut">
              <a:rPr lang="zh-TW" altLang="en-US" smtClean="0"/>
              <a:pPr/>
              <a:t>2020/3/7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98FA077-FBA9-4DEE-AAE2-CC423BB25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0004477-9BBA-4576-BC0F-558335C23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3188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152E67-FBB8-4F52-A79D-83956F8D6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F72506A-4C98-4188-A29B-6F87E2BAB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A657463-C307-4398-BD4A-98F7F6E9D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CA4D-78B2-489B-8775-FBADBAFDC01F}" type="datetimeFigureOut">
              <a:rPr lang="zh-TW" altLang="en-US" smtClean="0"/>
              <a:pPr/>
              <a:t>2020/3/7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8970E4-88DE-4561-920D-61B13E13E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5A2414B-116F-49CB-AA3B-0E370E55E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879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CC41E52-7881-4A64-B71E-7A5413F252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9BDE671-BB3A-4A4A-8910-175E83203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064B710-1479-4A51-9CA5-95798718B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CA4D-78B2-489B-8775-FBADBAFDC01F}" type="datetimeFigureOut">
              <a:rPr lang="zh-TW" altLang="en-US" smtClean="0"/>
              <a:pPr/>
              <a:t>2020/3/7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DC43577-5498-4219-8A28-F019FCF23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2C9F725-D7EA-4836-B9D0-32C34E043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2317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902E95-1341-4515-A3AD-8A471FD81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8147378-6C8F-46D4-947D-C48A7AA6C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6305B04-8E0F-4FFC-B5AA-A8BDC43E4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CA4D-78B2-489B-8775-FBADBAFDC01F}" type="datetimeFigureOut">
              <a:rPr lang="zh-TW" altLang="en-US" smtClean="0"/>
              <a:pPr/>
              <a:t>2020/3/7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724FB10-D296-4786-A9B3-FEF2F77E2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597967D-C12F-49B5-9E3D-120455E1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2319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717DC7-7E8C-409A-9823-9F2C5525E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066D4A2-DEBB-4D52-87E8-145450482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0F8153A-7288-4174-BEE1-AA1466DB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CA4D-78B2-489B-8775-FBADBAFDC01F}" type="datetimeFigureOut">
              <a:rPr lang="zh-TW" altLang="en-US" smtClean="0"/>
              <a:pPr/>
              <a:t>2020/3/7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6B5E99E-DE42-46C1-A019-620B660EE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3CC30C6-A548-4C53-B63A-34D9A3024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545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EA26DA-7F45-468B-862E-2ABBC9633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5684B60-C569-48B4-86E8-FB386F15C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7C82FE5-58EA-44A6-8C32-2BA66ECC0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8DA7AA8-1350-482A-BFB7-CA2F5D449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CA4D-78B2-489B-8775-FBADBAFDC01F}" type="datetimeFigureOut">
              <a:rPr lang="zh-TW" altLang="en-US" smtClean="0"/>
              <a:pPr/>
              <a:t>2020/3/7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E64EE0C-54B0-47BA-8B9D-6D84A7B30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35839B8-D9A9-45B5-9539-20BDED348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818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510DC9-2684-4D92-98A2-3D6D878FD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45E602E-9FB4-495D-B93C-6D42AA5C8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D96C2F3-AC34-49C7-92DC-5A65EF7A3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41C98BC-D20E-4115-8280-F1957DC34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8F1E031-C1B4-42F8-9E27-2D68074FBD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7290FBF-86B3-411E-B0E1-992226437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CA4D-78B2-489B-8775-FBADBAFDC01F}" type="datetimeFigureOut">
              <a:rPr lang="zh-TW" altLang="en-US" smtClean="0"/>
              <a:pPr/>
              <a:t>2020/3/7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21A937E-F771-44FE-82B9-50E722B8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2CBFF5C-4947-4268-A5E7-84A398104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1405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0FA374-CF63-402C-BA61-67F6AD38C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8413E2C-6267-4F28-B083-D2145C041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CA4D-78B2-489B-8775-FBADBAFDC01F}" type="datetimeFigureOut">
              <a:rPr lang="zh-TW" altLang="en-US" smtClean="0"/>
              <a:pPr/>
              <a:t>2020/3/7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1F5DE08-6D79-426A-9714-DA312C546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391E48B-3571-43A6-A907-C223EB7FC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9834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C146234-AA8D-4A8D-8ED2-0800DA4AF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CA4D-78B2-489B-8775-FBADBAFDC01F}" type="datetimeFigureOut">
              <a:rPr lang="zh-TW" altLang="en-US" smtClean="0"/>
              <a:pPr/>
              <a:t>2020/3/7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0A12116-C3E1-4F34-8091-BA4F23C4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DEAB790-C388-4D2C-BE6D-376261EC3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0585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0D7B68-20DF-4FF0-8191-825FC2611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CB63F41-C18F-4753-93FA-0501EE07F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9934F66-AC86-4A05-98DB-F989FD319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75345A5-74B7-4A87-AC04-A4648F42A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CA4D-78B2-489B-8775-FBADBAFDC01F}" type="datetimeFigureOut">
              <a:rPr lang="zh-TW" altLang="en-US" smtClean="0"/>
              <a:pPr/>
              <a:t>2020/3/7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3F2D867-5E17-4A65-A66F-C4906F92E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5F91084-7471-423D-8466-361384392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216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2D5820-3820-449A-B7FB-575A466EE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BBC17DA-4449-42A9-831A-D941299003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9CAF234-7C10-41C0-8052-EF4BE5745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2C148CE-1E3E-4C60-9624-3D9331178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CA4D-78B2-489B-8775-FBADBAFDC01F}" type="datetimeFigureOut">
              <a:rPr lang="zh-TW" altLang="en-US" smtClean="0"/>
              <a:pPr/>
              <a:t>2020/3/7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F25B8C9-6289-428E-976C-17E1C8E70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B148EFD-D810-4D80-84F9-8C56BE1C0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223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965AD35-0C30-49CC-91CD-6C85EEF0D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B1755A7-BFBE-4A30-99D7-07BFC6560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A8F89D3-8633-49CE-A5AB-11F2DA6090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6CA4D-78B2-489B-8775-FBADBAFDC01F}" type="datetimeFigureOut">
              <a:rPr lang="zh-TW" altLang="en-US" smtClean="0"/>
              <a:pPr/>
              <a:t>2020/3/7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7167643-E0F3-4985-8E53-803BD0E4B3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C96B564-76A5-4BC5-9799-83E3FC6F7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34295-8365-46A9-AB0E-5589F55496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801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4BA2F9A4-FEAF-4D0A-A0FA-289F2A03E1D5}"/>
              </a:ext>
            </a:extLst>
          </p:cNvPr>
          <p:cNvSpPr>
            <a:spLocks noGrp="1"/>
          </p:cNvSpPr>
          <p:nvPr/>
        </p:nvSpPr>
        <p:spPr>
          <a:xfrm>
            <a:off x="3985591" y="5425309"/>
            <a:ext cx="4620115" cy="897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變數宣告與賦值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7707248-A817-4EB1-BBCA-282226C6F36A}"/>
              </a:ext>
            </a:extLst>
          </p:cNvPr>
          <p:cNvSpPr/>
          <p:nvPr/>
        </p:nvSpPr>
        <p:spPr>
          <a:xfrm>
            <a:off x="3177653" y="1616262"/>
            <a:ext cx="583669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9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Python</a:t>
            </a:r>
            <a:endParaRPr lang="zh-TW" altLang="en-US" sz="9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3796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C63BE418-CBD6-4B2D-BE46-FADC778A508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如何給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變數</a:t>
            </a:r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取名</a:t>
            </a: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427B335C-AB51-4089-841D-2ED9885FD585}"/>
              </a:ext>
            </a:extLst>
          </p:cNvPr>
          <p:cNvSpPr txBox="1">
            <a:spLocks/>
          </p:cNvSpPr>
          <p:nvPr/>
        </p:nvSpPr>
        <p:spPr>
          <a:xfrm>
            <a:off x="891362" y="1467292"/>
            <a:ext cx="10515600" cy="53907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原則上隨便取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可以是單獨的字母：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可以是多個字母的結合：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aaa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bbb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ccc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也可以是混數字的：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number1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number2</a:t>
            </a:r>
          </a:p>
          <a:p>
            <a:pPr lvl="1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但下面幾個一定要注意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變數開頭要是字母或底線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(_)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，不能是數字！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大小寫不一樣就是不同變數喔！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aaa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!= AAA</a:t>
            </a: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名字中間不能夾有空白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有預設功能的字不能用，如：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if, for, else, …</a:t>
            </a:r>
          </a:p>
          <a:p>
            <a:pPr lvl="2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可參考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https://www.w3schools.com/python/python_ref_keywords.asp</a:t>
            </a:r>
          </a:p>
        </p:txBody>
      </p:sp>
      <p:sp>
        <p:nvSpPr>
          <p:cNvPr id="10" name="想法泡泡: 雲朵 9">
            <a:extLst>
              <a:ext uri="{FF2B5EF4-FFF2-40B4-BE49-F238E27FC236}">
                <a16:creationId xmlns:a16="http://schemas.microsoft.com/office/drawing/2014/main" id="{0DE2D6EF-E9D0-4046-9F17-510897F1B02D}"/>
              </a:ext>
            </a:extLst>
          </p:cNvPr>
          <p:cNvSpPr/>
          <p:nvPr/>
        </p:nvSpPr>
        <p:spPr>
          <a:xfrm rot="5400000">
            <a:off x="8149414" y="1939440"/>
            <a:ext cx="3409121" cy="3105972"/>
          </a:xfrm>
          <a:prstGeom prst="accentBorderCallout2">
            <a:avLst>
              <a:gd name="adj1" fmla="val 49789"/>
              <a:gd name="adj2" fmla="val -7375"/>
              <a:gd name="adj3" fmla="val 50881"/>
              <a:gd name="adj4" fmla="val -34520"/>
              <a:gd name="adj5" fmla="val 194449"/>
              <a:gd name="adj6" fmla="val -34317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50"/>
            </a:solidFill>
            <a:headEnd type="triangle" w="lg" len="lg"/>
            <a:tailEnd type="oval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取名不麻煩，</a:t>
            </a: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A=3</a:t>
            </a:r>
          </a:p>
          <a:p>
            <a:pPr algn="ctr"/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a1=3</a:t>
            </a:r>
          </a:p>
          <a:p>
            <a:pPr algn="ctr"/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temp=3</a:t>
            </a:r>
          </a:p>
          <a:p>
            <a:pPr algn="ctr"/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temperature =3</a:t>
            </a:r>
            <a:endParaRPr lang="zh-TW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337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80"/>
    </mc:Choice>
    <mc:Fallback xmlns="">
      <p:transition spd="slow" advTm="318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C63BE418-CBD6-4B2D-BE46-FADC778A508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怎麼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取名字比較好？</a:t>
            </a:r>
            <a:endParaRPr lang="zh-TW" altLang="en-US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427B335C-AB51-4089-841D-2ED9885FD585}"/>
              </a:ext>
            </a:extLst>
          </p:cNvPr>
          <p:cNvSpPr txBox="1">
            <a:spLocks/>
          </p:cNvSpPr>
          <p:nvPr/>
        </p:nvSpPr>
        <p:spPr>
          <a:xfrm>
            <a:off x="891362" y="1467292"/>
            <a:ext cx="10515600" cy="48899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有意義的比較好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變數名稱如果命名的好，</a:t>
            </a:r>
            <a:b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一眼就看出其中的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含意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，以及變數名稱的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種類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b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整個架構也會比較清楚</a:t>
            </a:r>
            <a:r>
              <a:rPr lang="zh-TW" altLang="en-US" dirty="0"/>
              <a:t>。</a:t>
            </a:r>
            <a:endParaRPr lang="en-US" altLang="zh-TW" dirty="0"/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想法泡泡: 雲朵 9">
            <a:extLst>
              <a:ext uri="{FF2B5EF4-FFF2-40B4-BE49-F238E27FC236}">
                <a16:creationId xmlns:a16="http://schemas.microsoft.com/office/drawing/2014/main" id="{0DE2D6EF-E9D0-4046-9F17-510897F1B02D}"/>
              </a:ext>
            </a:extLst>
          </p:cNvPr>
          <p:cNvSpPr/>
          <p:nvPr/>
        </p:nvSpPr>
        <p:spPr>
          <a:xfrm rot="5400000">
            <a:off x="7331222" y="3235329"/>
            <a:ext cx="3409121" cy="3105972"/>
          </a:xfrm>
          <a:prstGeom prst="accentBorderCallout2">
            <a:avLst>
              <a:gd name="adj1" fmla="val 104744"/>
              <a:gd name="adj2" fmla="val 53933"/>
              <a:gd name="adj3" fmla="val 127985"/>
              <a:gd name="adj4" fmla="val 53100"/>
              <a:gd name="adj5" fmla="val 154074"/>
              <a:gd name="adj6" fmla="val 52535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50"/>
            </a:solidFill>
            <a:headEnd type="triangle" w="lg" len="lg"/>
            <a:tailEnd type="oval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下方的命名，比上方好</a:t>
            </a: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A=3</a:t>
            </a:r>
          </a:p>
          <a:p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a1=3</a:t>
            </a:r>
          </a:p>
          <a:p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temp=3</a:t>
            </a:r>
          </a:p>
          <a:p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temperature =3</a:t>
            </a:r>
            <a:endParaRPr lang="zh-TW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 descr="一張含有 鏡, 畫畫 的圖片&#10;&#10;自動產生的描述">
            <a:extLst>
              <a:ext uri="{FF2B5EF4-FFF2-40B4-BE49-F238E27FC236}">
                <a16:creationId xmlns:a16="http://schemas.microsoft.com/office/drawing/2014/main" id="{BA79EF62-43AD-4D65-9222-8F594E989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45" y="3429000"/>
            <a:ext cx="4249201" cy="3063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960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80"/>
    </mc:Choice>
    <mc:Fallback xmlns="">
      <p:transition spd="slow" advTm="318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97D4A45F-EA35-4686-BCD1-78C8507CB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73" y="110105"/>
            <a:ext cx="10515600" cy="1325563"/>
          </a:xfrm>
        </p:spPr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資料內容的類型</a:t>
            </a:r>
            <a:r>
              <a:rPr lang="en-US" altLang="zh-TW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資料型態</a:t>
            </a:r>
            <a:r>
              <a:rPr lang="en-US" altLang="zh-TW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8D6E116-5D09-4E20-881F-4B3E7E651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9858" y="1796144"/>
            <a:ext cx="10515600" cy="2836817"/>
          </a:xfrm>
          <a:noFill/>
        </p:spPr>
        <p:txBody>
          <a:bodyPr>
            <a:normAutofit/>
          </a:bodyPr>
          <a:lstStyle/>
          <a:p>
            <a:r>
              <a:rPr lang="en-US" altLang="zh-TW" dirty="0">
                <a:ln w="0" cap="sq" cmpd="sng">
                  <a:noFill/>
                  <a:round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a=</a:t>
            </a:r>
            <a:r>
              <a:rPr lang="en-US" altLang="zh-TW" dirty="0">
                <a:ln w="0" cap="sq" cmpd="sng">
                  <a:noFill/>
                  <a:round/>
                </a:ln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</a:p>
          <a:p>
            <a:r>
              <a:rPr lang="en-US" altLang="zh-TW" dirty="0">
                <a:ln w="0" cap="sq" cmpd="sng">
                  <a:noFill/>
                  <a:round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ln w="0" cap="sq" cmpd="sng">
                  <a:noFill/>
                  <a:round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 是資料內容</a:t>
            </a:r>
            <a:endParaRPr lang="en-US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資料可以分成不同類型，有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整數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小數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，還有很多種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python 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的輸入不需要管資料型態，不需指定型態，變數存放的型態也可隨時根據儲存的值進行修改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375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90"/>
    </mc:Choice>
    <mc:Fallback xmlns="">
      <p:transition spd="slow" advTm="4729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圖片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9331" y="2513939"/>
            <a:ext cx="2907552" cy="3846258"/>
          </a:xfrm>
          <a:prstGeom prst="rect">
            <a:avLst/>
          </a:prstGeom>
        </p:spPr>
      </p:pic>
      <p:pic>
        <p:nvPicPr>
          <p:cNvPr id="3" name="圖片 2" descr="圖片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24" y="2685203"/>
            <a:ext cx="2907552" cy="3846258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5DF0449A-39D6-4E32-A973-8BC2701318DE}"/>
              </a:ext>
            </a:extLst>
          </p:cNvPr>
          <p:cNvSpPr txBox="1">
            <a:spLocks/>
          </p:cNvSpPr>
          <p:nvPr/>
        </p:nvSpPr>
        <p:spPr>
          <a:xfrm>
            <a:off x="415910" y="34502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註解</a:t>
            </a:r>
            <a:r>
              <a:rPr lang="en-US" altLang="zh-TW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關於資料的輸出</a:t>
            </a:r>
          </a:p>
        </p:txBody>
      </p:sp>
      <p:pic>
        <p:nvPicPr>
          <p:cNvPr id="8" name="圖片 7" descr="圖片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7105" y="3428777"/>
            <a:ext cx="1590925" cy="761937"/>
          </a:xfrm>
          <a:prstGeom prst="rect">
            <a:avLst/>
          </a:prstGeom>
        </p:spPr>
      </p:pic>
      <p:grpSp>
        <p:nvGrpSpPr>
          <p:cNvPr id="17" name="群組 16"/>
          <p:cNvGrpSpPr/>
          <p:nvPr/>
        </p:nvGrpSpPr>
        <p:grpSpPr>
          <a:xfrm>
            <a:off x="690941" y="2767699"/>
            <a:ext cx="2894817" cy="3751695"/>
            <a:chOff x="1937731" y="2096054"/>
            <a:chExt cx="2894817" cy="3751695"/>
          </a:xfrm>
        </p:grpSpPr>
        <p:sp>
          <p:nvSpPr>
            <p:cNvPr id="18" name="文字版面配置區 5">
              <a:extLst>
                <a:ext uri="{FF2B5EF4-FFF2-40B4-BE49-F238E27FC236}">
                  <a16:creationId xmlns:a16="http://schemas.microsoft.com/office/drawing/2014/main" id="{5EC8ABA0-215E-4FF8-B34A-66795DB16ED1}"/>
                </a:ext>
              </a:extLst>
            </p:cNvPr>
            <p:cNvSpPr txBox="1">
              <a:spLocks/>
            </p:cNvSpPr>
            <p:nvPr/>
          </p:nvSpPr>
          <p:spPr>
            <a:xfrm>
              <a:off x="2712563" y="2096054"/>
              <a:ext cx="1455401" cy="455760"/>
            </a:xfrm>
            <a:prstGeom prst="rect">
              <a:avLst/>
            </a:prstGeom>
            <a:ln w="190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r>
                <a:rPr lang="en-US" altLang="zh-TW" sz="2400" dirty="0">
                  <a:ea typeface="微軟正黑體" pitchFamily="34" charset="-120"/>
                </a:rPr>
                <a:t>print ("a")</a:t>
              </a:r>
              <a:endParaRPr lang="zh-TW" altLang="en-US" sz="2400" dirty="0">
                <a:ea typeface="微軟正黑體" pitchFamily="34" charset="-120"/>
              </a:endParaRPr>
            </a:p>
          </p:txBody>
        </p:sp>
        <p:pic>
          <p:nvPicPr>
            <p:cNvPr id="19" name="Picture 2" descr="「printer」的圖片搜尋結果">
              <a:extLst>
                <a:ext uri="{FF2B5EF4-FFF2-40B4-BE49-F238E27FC236}">
                  <a16:creationId xmlns:a16="http://schemas.microsoft.com/office/drawing/2014/main" id="{B98B0706-79AE-4BE6-AB2B-D93093EB36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7731" y="3426996"/>
              <a:ext cx="2894817" cy="2420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94E72762-B783-47D0-8D5B-36AF849915EA}"/>
                </a:ext>
              </a:extLst>
            </p:cNvPr>
            <p:cNvSpPr txBox="1"/>
            <p:nvPr/>
          </p:nvSpPr>
          <p:spPr>
            <a:xfrm>
              <a:off x="3440362" y="4717450"/>
              <a:ext cx="636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print</a:t>
              </a:r>
              <a:endParaRPr lang="zh-TW" altLang="en-US" dirty="0"/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93E2D6D4-C613-4D2F-B44E-9D2353F6BD0B}"/>
                </a:ext>
              </a:extLst>
            </p:cNvPr>
            <p:cNvSpPr txBox="1"/>
            <p:nvPr/>
          </p:nvSpPr>
          <p:spPr>
            <a:xfrm>
              <a:off x="3069159" y="3578788"/>
              <a:ext cx="7120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>
                  <a:ea typeface="微軟正黑體" pitchFamily="34" charset="-120"/>
                </a:rPr>
                <a:t>"</a:t>
              </a:r>
              <a:r>
                <a:rPr lang="en-US" altLang="zh-TW" sz="3200" dirty="0"/>
                <a:t>a</a:t>
              </a:r>
              <a:r>
                <a:rPr lang="en-US" altLang="zh-TW" sz="3200" dirty="0">
                  <a:ea typeface="微軟正黑體" pitchFamily="34" charset="-120"/>
                </a:rPr>
                <a:t>"</a:t>
              </a:r>
              <a:endParaRPr lang="zh-TW" altLang="en-US" sz="3200" dirty="0"/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91C00C26-EEDD-4EBB-8B17-12356DA9F65F}"/>
                </a:ext>
              </a:extLst>
            </p:cNvPr>
            <p:cNvSpPr txBox="1"/>
            <p:nvPr/>
          </p:nvSpPr>
          <p:spPr>
            <a:xfrm>
              <a:off x="3239280" y="5081921"/>
              <a:ext cx="3818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/>
                <a:t>a</a:t>
              </a:r>
              <a:endParaRPr lang="zh-TW" altLang="en-US" sz="3200" dirty="0"/>
            </a:p>
          </p:txBody>
        </p:sp>
        <p:cxnSp>
          <p:nvCxnSpPr>
            <p:cNvPr id="23" name="接點: 弧形 21">
              <a:extLst>
                <a:ext uri="{FF2B5EF4-FFF2-40B4-BE49-F238E27FC236}">
                  <a16:creationId xmlns:a16="http://schemas.microsoft.com/office/drawing/2014/main" id="{B80A68C7-90E5-44C8-B20E-69801B943002}"/>
                </a:ext>
              </a:extLst>
            </p:cNvPr>
            <p:cNvCxnSpPr>
              <a:cxnSpLocks/>
              <a:stCxn id="21" idx="2"/>
              <a:endCxn id="22" idx="0"/>
            </p:cNvCxnSpPr>
            <p:nvPr/>
          </p:nvCxnSpPr>
          <p:spPr>
            <a:xfrm rot="16200000" flipH="1">
              <a:off x="2968513" y="4620236"/>
              <a:ext cx="918358" cy="501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接點: 弧形 21">
              <a:extLst>
                <a:ext uri="{FF2B5EF4-FFF2-40B4-BE49-F238E27FC236}">
                  <a16:creationId xmlns:a16="http://schemas.microsoft.com/office/drawing/2014/main" id="{B80A68C7-90E5-44C8-B20E-69801B943002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 rot="5400000">
              <a:off x="2937559" y="3048571"/>
              <a:ext cx="999463" cy="5948"/>
            </a:xfrm>
            <a:prstGeom prst="curvedConnector3">
              <a:avLst>
                <a:gd name="adj1" fmla="val 50000"/>
              </a:avLst>
            </a:prstGeom>
            <a:ln w="31750" cap="sq" cmpd="sng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群組 24"/>
          <p:cNvGrpSpPr/>
          <p:nvPr/>
        </p:nvGrpSpPr>
        <p:grpSpPr>
          <a:xfrm>
            <a:off x="8669052" y="2607936"/>
            <a:ext cx="2894817" cy="3751695"/>
            <a:chOff x="1937731" y="2096054"/>
            <a:chExt cx="2894817" cy="3751695"/>
          </a:xfrm>
        </p:grpSpPr>
        <p:sp>
          <p:nvSpPr>
            <p:cNvPr id="26" name="文字版面配置區 5">
              <a:extLst>
                <a:ext uri="{FF2B5EF4-FFF2-40B4-BE49-F238E27FC236}">
                  <a16:creationId xmlns:a16="http://schemas.microsoft.com/office/drawing/2014/main" id="{5EC8ABA0-215E-4FF8-B34A-66795DB16ED1}"/>
                </a:ext>
              </a:extLst>
            </p:cNvPr>
            <p:cNvSpPr txBox="1">
              <a:spLocks/>
            </p:cNvSpPr>
            <p:nvPr/>
          </p:nvSpPr>
          <p:spPr>
            <a:xfrm>
              <a:off x="2712563" y="2096054"/>
              <a:ext cx="1455401" cy="455760"/>
            </a:xfrm>
            <a:prstGeom prst="rect">
              <a:avLst/>
            </a:prstGeom>
            <a:ln w="190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r>
                <a:rPr lang="en-US" altLang="zh-TW" sz="2400" dirty="0">
                  <a:ea typeface="微軟正黑體" pitchFamily="34" charset="-120"/>
                </a:rPr>
                <a:t>print (a)</a:t>
              </a:r>
              <a:endParaRPr lang="zh-TW" altLang="en-US" sz="2400" dirty="0">
                <a:ea typeface="微軟正黑體" pitchFamily="34" charset="-120"/>
              </a:endParaRPr>
            </a:p>
          </p:txBody>
        </p:sp>
        <p:pic>
          <p:nvPicPr>
            <p:cNvPr id="27" name="Picture 2" descr="「printer」的圖片搜尋結果">
              <a:extLst>
                <a:ext uri="{FF2B5EF4-FFF2-40B4-BE49-F238E27FC236}">
                  <a16:creationId xmlns:a16="http://schemas.microsoft.com/office/drawing/2014/main" id="{B98B0706-79AE-4BE6-AB2B-D93093EB36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7731" y="3426996"/>
              <a:ext cx="2894817" cy="2420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94E72762-B783-47D0-8D5B-36AF849915EA}"/>
                </a:ext>
              </a:extLst>
            </p:cNvPr>
            <p:cNvSpPr txBox="1"/>
            <p:nvPr/>
          </p:nvSpPr>
          <p:spPr>
            <a:xfrm>
              <a:off x="3440362" y="4717450"/>
              <a:ext cx="636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print</a:t>
              </a:r>
              <a:endParaRPr lang="zh-TW" altLang="en-US" dirty="0"/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93E2D6D4-C613-4D2F-B44E-9D2353F6BD0B}"/>
                </a:ext>
              </a:extLst>
            </p:cNvPr>
            <p:cNvSpPr txBox="1"/>
            <p:nvPr/>
          </p:nvSpPr>
          <p:spPr>
            <a:xfrm>
              <a:off x="3249912" y="3546891"/>
              <a:ext cx="3818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/>
                <a:t>a</a:t>
              </a:r>
              <a:endParaRPr lang="zh-TW" altLang="en-US" sz="3200" dirty="0"/>
            </a:p>
          </p:txBody>
        </p:sp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91C00C26-EEDD-4EBB-8B17-12356DA9F65F}"/>
                </a:ext>
              </a:extLst>
            </p:cNvPr>
            <p:cNvSpPr txBox="1"/>
            <p:nvPr/>
          </p:nvSpPr>
          <p:spPr>
            <a:xfrm>
              <a:off x="3260545" y="5081923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/>
                <a:t>3</a:t>
              </a:r>
              <a:endParaRPr lang="zh-TW" altLang="en-US" sz="3200" dirty="0"/>
            </a:p>
          </p:txBody>
        </p:sp>
        <p:cxnSp>
          <p:nvCxnSpPr>
            <p:cNvPr id="31" name="接點: 弧形 21">
              <a:extLst>
                <a:ext uri="{FF2B5EF4-FFF2-40B4-BE49-F238E27FC236}">
                  <a16:creationId xmlns:a16="http://schemas.microsoft.com/office/drawing/2014/main" id="{B80A68C7-90E5-44C8-B20E-69801B943002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 rot="16200000" flipH="1">
              <a:off x="2973823" y="4598672"/>
              <a:ext cx="950257" cy="16243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接點: 弧形 21">
              <a:extLst>
                <a:ext uri="{FF2B5EF4-FFF2-40B4-BE49-F238E27FC236}">
                  <a16:creationId xmlns:a16="http://schemas.microsoft.com/office/drawing/2014/main" id="{B80A68C7-90E5-44C8-B20E-69801B943002}"/>
                </a:ext>
              </a:extLst>
            </p:cNvPr>
            <p:cNvCxnSpPr>
              <a:cxnSpLocks/>
              <a:stCxn id="26" idx="2"/>
              <a:endCxn id="29" idx="0"/>
            </p:cNvCxnSpPr>
            <p:nvPr/>
          </p:nvCxnSpPr>
          <p:spPr>
            <a:xfrm rot="16200000" flipH="1">
              <a:off x="2943009" y="3049069"/>
              <a:ext cx="995077" cy="566"/>
            </a:xfrm>
            <a:prstGeom prst="curvedConnector3">
              <a:avLst>
                <a:gd name="adj1" fmla="val 50000"/>
              </a:avLst>
            </a:prstGeom>
            <a:ln w="31750" cap="sq" cmpd="sng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3" name="表格 32">
            <a:extLst>
              <a:ext uri="{FF2B5EF4-FFF2-40B4-BE49-F238E27FC236}">
                <a16:creationId xmlns:a16="http://schemas.microsoft.com/office/drawing/2014/main" id="{5E9C2A27-28AF-47D5-A741-0C3C34C7E1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527978"/>
              </p:ext>
            </p:extLst>
          </p:nvPr>
        </p:nvGraphicFramePr>
        <p:xfrm>
          <a:off x="10411185" y="3622303"/>
          <a:ext cx="1439512" cy="37084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719756">
                  <a:extLst>
                    <a:ext uri="{9D8B030D-6E8A-4147-A177-3AD203B41FA5}">
                      <a16:colId xmlns:a16="http://schemas.microsoft.com/office/drawing/2014/main" val="277980455"/>
                    </a:ext>
                  </a:extLst>
                </a:gridCol>
                <a:gridCol w="719756">
                  <a:extLst>
                    <a:ext uri="{9D8B030D-6E8A-4147-A177-3AD203B41FA5}">
                      <a16:colId xmlns:a16="http://schemas.microsoft.com/office/drawing/2014/main" val="15264807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509015"/>
                  </a:ext>
                </a:extLst>
              </a:tr>
            </a:tbl>
          </a:graphicData>
        </a:graphic>
      </p:graphicFrame>
      <p:pic>
        <p:nvPicPr>
          <p:cNvPr id="34" name="圖片 33">
            <a:extLst>
              <a:ext uri="{FF2B5EF4-FFF2-40B4-BE49-F238E27FC236}">
                <a16:creationId xmlns:a16="http://schemas.microsoft.com/office/drawing/2014/main" id="{81E5A8CF-E99B-4808-BC87-0CFD3CF309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97578" y="3431416"/>
            <a:ext cx="711563" cy="745447"/>
          </a:xfrm>
          <a:prstGeom prst="rect">
            <a:avLst/>
          </a:prstGeom>
        </p:spPr>
      </p:pic>
      <p:cxnSp>
        <p:nvCxnSpPr>
          <p:cNvPr id="35" name="直線單箭頭接點 34"/>
          <p:cNvCxnSpPr>
            <a:endCxn id="34" idx="1"/>
          </p:cNvCxnSpPr>
          <p:nvPr/>
        </p:nvCxnSpPr>
        <p:spPr>
          <a:xfrm flipV="1">
            <a:off x="10931510" y="3804140"/>
            <a:ext cx="266068" cy="1455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矩形 35">
            <a:extLst>
              <a:ext uri="{FF2B5EF4-FFF2-40B4-BE49-F238E27FC236}">
                <a16:creationId xmlns:a16="http://schemas.microsoft.com/office/drawing/2014/main" id="{623BFBC9-5E83-4857-9D39-BE5CDF8A6F7F}"/>
              </a:ext>
            </a:extLst>
          </p:cNvPr>
          <p:cNvSpPr/>
          <p:nvPr/>
        </p:nvSpPr>
        <p:spPr>
          <a:xfrm>
            <a:off x="4929689" y="4936944"/>
            <a:ext cx="2635413" cy="95410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a=3</a:t>
            </a:r>
          </a:p>
          <a:p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print(a) </a:t>
            </a:r>
            <a:r>
              <a:rPr lang="en-US" altLang="zh-TW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流程圖: 替代處理程序 37"/>
          <p:cNvSpPr/>
          <p:nvPr/>
        </p:nvSpPr>
        <p:spPr>
          <a:xfrm>
            <a:off x="685424" y="1126796"/>
            <a:ext cx="4710224" cy="1128563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雙引號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內的會視為</a:t>
            </a:r>
            <a:r>
              <a:rPr lang="zh-TW" altLang="en-US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一般文字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印出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7" name="流程圖: 替代處理程序 37">
            <a:extLst>
              <a:ext uri="{FF2B5EF4-FFF2-40B4-BE49-F238E27FC236}">
                <a16:creationId xmlns:a16="http://schemas.microsoft.com/office/drawing/2014/main" id="{99C35D1A-59AE-4D4D-879C-478722F1F14B}"/>
              </a:ext>
            </a:extLst>
          </p:cNvPr>
          <p:cNvSpPr/>
          <p:nvPr/>
        </p:nvSpPr>
        <p:spPr>
          <a:xfrm>
            <a:off x="7162553" y="1102715"/>
            <a:ext cx="4710224" cy="1191953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 不是放在雙引號內的會視為</a:t>
            </a:r>
            <a:r>
              <a:rPr lang="zh-TW" altLang="en-US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變數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，程式會先找變數存放的值，再印出找到的那個存放值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8283" t="21810" r="29639" b="14561"/>
          <a:stretch>
            <a:fillRect/>
          </a:stretch>
        </p:blipFill>
        <p:spPr bwMode="auto">
          <a:xfrm>
            <a:off x="753036" y="2667896"/>
            <a:ext cx="7175350" cy="27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0858A4B7-5D65-4442-B547-1407F6B31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9177"/>
            <a:ext cx="10515600" cy="2852737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概念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：設定兩個整數並印出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856AA4F-BD16-477D-8824-01C24ECFE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1519" y="4136617"/>
            <a:ext cx="10515600" cy="1500187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以下有</a:t>
            </a:r>
            <a:r>
              <a:rPr lang="en-US" altLang="zh-TW" sz="4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4</a:t>
            </a:r>
            <a:r>
              <a:rPr lang="zh-TW" altLang="en-US" sz="4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種方法解決問題</a:t>
            </a:r>
          </a:p>
        </p:txBody>
      </p:sp>
    </p:spTree>
    <p:extLst>
      <p:ext uri="{BB962C8B-B14F-4D97-AF65-F5344CB8AC3E}">
        <p14:creationId xmlns:p14="http://schemas.microsoft.com/office/powerpoint/2010/main" val="401591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方法 </a:t>
            </a:r>
            <a:r>
              <a:rPr lang="en-US" altLang="zh-TW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：解決每一行一個輸出的狀況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21" name="內容版面配置區 20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45296"/>
          </a:xfrm>
        </p:spPr>
        <p:txBody>
          <a:bodyPr>
            <a:normAutofit/>
          </a:bodyPr>
          <a:lstStyle/>
          <a:p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第一種寫法</a:t>
            </a:r>
            <a:endParaRPr lang="en-US" altLang="zh-TW" sz="2400" b="1" dirty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zh-TW" sz="2000" dirty="0">
                <a:solidFill>
                  <a:srgbClr val="0000FF"/>
                </a:solidFill>
                <a:latin typeface="Inconsolata" pitchFamily="49" charset="0"/>
                <a:ea typeface="微軟正黑體" pitchFamily="34" charset="-120"/>
                <a:cs typeface="新細明體" pitchFamily="18" charset="-120"/>
              </a:rPr>
              <a:t>print</a:t>
            </a:r>
            <a:r>
              <a:rPr kumimoji="1" lang="en-US" altLang="zh-TW" sz="2000" dirty="0">
                <a:solidFill>
                  <a:srgbClr val="000000"/>
                </a:solidFill>
                <a:latin typeface="Inconsolata" pitchFamily="49" charset="0"/>
                <a:ea typeface="微軟正黑體" pitchFamily="34" charset="-120"/>
                <a:cs typeface="新細明體" pitchFamily="18" charset="-120"/>
              </a:rPr>
              <a:t>(a)</a:t>
            </a:r>
            <a:endParaRPr kumimoji="1" lang="en-US" altLang="zh-TW" sz="2000" dirty="0">
              <a:latin typeface="Inconsolata" pitchFamily="49" charset="0"/>
              <a:ea typeface="微軟正黑體" pitchFamily="34" charset="-120"/>
              <a:cs typeface="新細明體" pitchFamily="18" charset="-12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zh-TW" sz="2000" dirty="0">
                <a:solidFill>
                  <a:srgbClr val="0000FF"/>
                </a:solidFill>
                <a:latin typeface="Inconsolata" pitchFamily="49" charset="0"/>
                <a:ea typeface="微軟正黑體" pitchFamily="34" charset="-120"/>
                <a:cs typeface="新細明體" pitchFamily="18" charset="-120"/>
              </a:rPr>
              <a:t>print</a:t>
            </a:r>
            <a:r>
              <a:rPr kumimoji="1" lang="en-US" altLang="zh-TW" sz="2000" dirty="0">
                <a:solidFill>
                  <a:srgbClr val="000000"/>
                </a:solidFill>
                <a:latin typeface="Inconsolata" pitchFamily="49" charset="0"/>
                <a:ea typeface="微軟正黑體" pitchFamily="34" charset="-120"/>
                <a:cs typeface="新細明體" pitchFamily="18" charset="-120"/>
              </a:rPr>
              <a:t>(b)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1" lang="en-US" altLang="zh-TW" sz="2000" dirty="0"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要印出一個變數就寫一個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print</a:t>
            </a:r>
          </a:p>
          <a:p>
            <a:pPr lvl="1"/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1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個變數 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行</a:t>
            </a: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2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個變數 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 行</a:t>
            </a: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5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個變數 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 行</a:t>
            </a: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10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個變數 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 行</a:t>
            </a: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685347" y="1590732"/>
            <a:ext cx="5679780" cy="3586036"/>
            <a:chOff x="191385" y="1679943"/>
            <a:chExt cx="5679780" cy="3586036"/>
          </a:xfrm>
        </p:grpSpPr>
        <p:sp>
          <p:nvSpPr>
            <p:cNvPr id="3" name="流程圖: 替代處理程序 2"/>
            <p:cNvSpPr/>
            <p:nvPr/>
          </p:nvSpPr>
          <p:spPr>
            <a:xfrm>
              <a:off x="191385" y="1679943"/>
              <a:ext cx="2987749" cy="2360429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127000" cmpd="thickThin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400" dirty="0">
                  <a:solidFill>
                    <a:srgbClr val="000000"/>
                  </a:solidFill>
                  <a:latin typeface="Inconsolata" pitchFamily="49" charset="0"/>
                  <a:ea typeface="新細明體" pitchFamily="18" charset="-120"/>
                  <a:cs typeface="新細明體" pitchFamily="18" charset="-120"/>
                </a:rPr>
                <a:t>a = </a:t>
              </a:r>
              <a:r>
                <a:rPr kumimoji="1" lang="en-US" altLang="zh-TW" sz="2400" dirty="0">
                  <a:solidFill>
                    <a:srgbClr val="09885A"/>
                  </a:solidFill>
                  <a:latin typeface="Inconsolata" pitchFamily="49" charset="0"/>
                  <a:ea typeface="新細明體" pitchFamily="18" charset="-120"/>
                  <a:cs typeface="新細明體" pitchFamily="18" charset="-120"/>
                </a:rPr>
                <a:t>11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400" dirty="0">
                  <a:solidFill>
                    <a:srgbClr val="000000"/>
                  </a:solidFill>
                  <a:latin typeface="Inconsolata" pitchFamily="49" charset="0"/>
                  <a:ea typeface="新細明體" pitchFamily="18" charset="-120"/>
                  <a:cs typeface="新細明體" pitchFamily="18" charset="-120"/>
                </a:rPr>
                <a:t>b = </a:t>
              </a:r>
              <a:r>
                <a:rPr kumimoji="1" lang="en-US" altLang="zh-TW" sz="2400" dirty="0">
                  <a:solidFill>
                    <a:srgbClr val="09885A"/>
                  </a:solidFill>
                  <a:latin typeface="Inconsolata" pitchFamily="49" charset="0"/>
                  <a:ea typeface="新細明體" pitchFamily="18" charset="-120"/>
                  <a:cs typeface="新細明體" pitchFamily="18" charset="-120"/>
                </a:rPr>
                <a:t>12</a:t>
              </a:r>
              <a:endParaRPr kumimoji="1" lang="en-US" altLang="zh-TW" sz="2400" dirty="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400" dirty="0">
                  <a:solidFill>
                    <a:srgbClr val="0000FF"/>
                  </a:solidFill>
                  <a:latin typeface="Inconsolata" pitchFamily="49" charset="0"/>
                  <a:ea typeface="新細明體" pitchFamily="18" charset="-120"/>
                  <a:cs typeface="新細明體" pitchFamily="18" charset="-120"/>
                </a:rPr>
                <a:t>print</a:t>
              </a:r>
              <a:r>
                <a:rPr kumimoji="1" lang="en-US" altLang="zh-TW" sz="2400" dirty="0">
                  <a:solidFill>
                    <a:srgbClr val="000000"/>
                  </a:solidFill>
                  <a:latin typeface="Inconsolata" pitchFamily="49" charset="0"/>
                  <a:ea typeface="新細明體" pitchFamily="18" charset="-120"/>
                  <a:cs typeface="新細明體" pitchFamily="18" charset="-120"/>
                </a:rPr>
                <a:t>(a)</a:t>
              </a:r>
              <a:endParaRPr kumimoji="1" lang="en-US" altLang="zh-TW" sz="2400" dirty="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400" dirty="0">
                  <a:solidFill>
                    <a:srgbClr val="0000FF"/>
                  </a:solidFill>
                  <a:latin typeface="Inconsolata" pitchFamily="49" charset="0"/>
                  <a:ea typeface="新細明體" pitchFamily="18" charset="-120"/>
                  <a:cs typeface="新細明體" pitchFamily="18" charset="-120"/>
                </a:rPr>
                <a:t>print</a:t>
              </a:r>
              <a:r>
                <a:rPr kumimoji="1" lang="en-US" altLang="zh-TW" sz="2400" dirty="0">
                  <a:solidFill>
                    <a:srgbClr val="000000"/>
                  </a:solidFill>
                  <a:latin typeface="Inconsolata" pitchFamily="49" charset="0"/>
                  <a:ea typeface="新細明體" pitchFamily="18" charset="-120"/>
                  <a:cs typeface="新細明體" pitchFamily="18" charset="-120"/>
                </a:rPr>
                <a:t>(b)</a:t>
              </a:r>
              <a:endParaRPr kumimoji="1" lang="en-US" altLang="zh-TW" sz="2400" dirty="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pic>
          <p:nvPicPr>
            <p:cNvPr id="4" name="圖片 3" descr="v9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5579" y="3732030"/>
              <a:ext cx="1052410" cy="1052410"/>
            </a:xfrm>
            <a:prstGeom prst="rect">
              <a:avLst/>
            </a:prstGeom>
          </p:spPr>
        </p:pic>
        <p:sp>
          <p:nvSpPr>
            <p:cNvPr id="9" name="文字方塊 8"/>
            <p:cNvSpPr txBox="1"/>
            <p:nvPr/>
          </p:nvSpPr>
          <p:spPr>
            <a:xfrm>
              <a:off x="3285335" y="3815582"/>
              <a:ext cx="1249060" cy="40011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zh-TW" altLang="en-US" sz="2000" b="1" dirty="0">
                  <a:latin typeface="【微博：暖色君】PP体" pitchFamily="82" charset="-120"/>
                  <a:ea typeface="【微博：暖色君】PP体" pitchFamily="82" charset="-120"/>
                  <a:cs typeface="【微博：暖色君】PP体" pitchFamily="82" charset="-120"/>
                </a:rPr>
                <a:t>執行結果</a:t>
              </a:r>
            </a:p>
          </p:txBody>
        </p:sp>
        <p:sp>
          <p:nvSpPr>
            <p:cNvPr id="10" name="右彎箭號 9"/>
            <p:cNvSpPr/>
            <p:nvPr/>
          </p:nvSpPr>
          <p:spPr>
            <a:xfrm rot="5400000">
              <a:off x="3152895" y="2883866"/>
              <a:ext cx="1021976" cy="823144"/>
            </a:xfrm>
            <a:prstGeom prst="bentArrow">
              <a:avLst/>
            </a:prstGeom>
            <a:gradFill flip="none" rotWithShape="0">
              <a:gsLst>
                <a:gs pos="68000">
                  <a:schemeClr val="accent2">
                    <a:lumMod val="110000"/>
                    <a:satMod val="105000"/>
                    <a:tint val="67000"/>
                  </a:schemeClr>
                </a:gs>
                <a:gs pos="0">
                  <a:srgbClr val="D1D1D1">
                    <a:alpha val="89804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4" name="圖片 13" descr="未命名.png"/>
            <p:cNvPicPr>
              <a:picLocks noChangeAspect="1"/>
            </p:cNvPicPr>
            <p:nvPr/>
          </p:nvPicPr>
          <p:blipFill rotWithShape="1">
            <a:blip r:embed="rId3"/>
            <a:srcRect t="34732"/>
            <a:stretch/>
          </p:blipFill>
          <p:spPr>
            <a:xfrm>
              <a:off x="2279744" y="4784440"/>
              <a:ext cx="3591421" cy="481539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22" name="文字方塊 21"/>
          <p:cNvSpPr txBox="1"/>
          <p:nvPr/>
        </p:nvSpPr>
        <p:spPr>
          <a:xfrm>
            <a:off x="5879805" y="5901070"/>
            <a:ext cx="5901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&lt;</a:t>
            </a:r>
            <a:r>
              <a:rPr lang="zh-TW" altLang="en-US" sz="3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缺點</a:t>
            </a:r>
            <a:r>
              <a:rPr lang="en-US" altLang="zh-TW" sz="3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&gt;</a:t>
            </a:r>
            <a:r>
              <a:rPr lang="zh-TW" altLang="en-US" sz="3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很麻煩！要寫好多行！</a:t>
            </a:r>
            <a:endParaRPr lang="zh-TW" altLang="en-US" sz="32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3840" y="365125"/>
            <a:ext cx="11109960" cy="1325563"/>
          </a:xfrm>
        </p:spPr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r>
              <a:rPr lang="en-US" altLang="zh-TW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：使用</a:t>
            </a:r>
            <a:r>
              <a:rPr lang="en-US" altLang="zh-TW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format</a:t>
            </a:r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解決輸出問題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17" name="內容版面配置區 16"/>
          <p:cNvSpPr>
            <a:spLocks noGrp="1"/>
          </p:cNvSpPr>
          <p:nvPr>
            <p:ph sz="half" idx="1"/>
          </p:nvPr>
        </p:nvSpPr>
        <p:spPr>
          <a:xfrm>
            <a:off x="180753" y="1520455"/>
            <a:ext cx="5486401" cy="5337545"/>
          </a:xfrm>
        </p:spPr>
        <p:txBody>
          <a:bodyPr>
            <a:normAutofit/>
          </a:bodyPr>
          <a:lstStyle/>
          <a:p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第二種寫法</a:t>
            </a:r>
            <a:endParaRPr lang="en-US" altLang="zh-TW" sz="2400" b="1" dirty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kumimoji="1" lang="zh-TW" altLang="en-US" sz="2400" dirty="0">
                <a:solidFill>
                  <a:srgbClr val="0000FF"/>
                </a:solidFill>
                <a:latin typeface="Inconsolata" pitchFamily="49" charset="0"/>
                <a:ea typeface="微軟正黑體" pitchFamily="34" charset="-120"/>
                <a:cs typeface="新細明體" pitchFamily="18" charset="-120"/>
              </a:rPr>
              <a:t> </a:t>
            </a:r>
            <a:r>
              <a:rPr kumimoji="1" lang="en-US" altLang="zh-TW" sz="2400" dirty="0">
                <a:solidFill>
                  <a:schemeClr val="bg1"/>
                </a:solidFill>
                <a:latin typeface="Inconsolata" pitchFamily="49" charset="0"/>
                <a:ea typeface="微軟正黑體" pitchFamily="34" charset="-120"/>
                <a:cs typeface="新細明體" pitchFamily="18" charset="-120"/>
              </a:rPr>
              <a:t>print("{}\n{}".format(a, b))</a:t>
            </a:r>
            <a:r>
              <a:rPr kumimoji="1" lang="en-US" altLang="zh-TW" sz="1100" dirty="0">
                <a:solidFill>
                  <a:schemeClr val="bg1"/>
                </a:solidFill>
                <a:latin typeface="Inconsolata" pitchFamily="49" charset="0"/>
                <a:ea typeface="微軟正黑體" pitchFamily="34" charset="-120"/>
                <a:cs typeface="新細明體" pitchFamily="18" charset="-120"/>
              </a:rPr>
              <a:t> </a:t>
            </a:r>
          </a:p>
          <a:p>
            <a:endParaRPr kumimoji="1" lang="en-US" altLang="zh-TW" sz="11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endParaRPr kumimoji="1" lang="en-US" altLang="zh-TW" sz="1100" dirty="0"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r>
              <a:rPr kumimoji="1" lang="zh-TW" altLang="en-US" dirty="0"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雙引號</a:t>
            </a:r>
            <a:endParaRPr kumimoji="1" lang="en-US" altLang="zh-TW" dirty="0"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lvl="1"/>
            <a:r>
              <a:rPr kumimoji="1" lang="zh-TW" altLang="en-US" sz="2000" dirty="0"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後面接 </a:t>
            </a:r>
            <a:r>
              <a:rPr kumimoji="1" lang="en-US" altLang="zh-TW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.format(</a:t>
            </a:r>
            <a:r>
              <a:rPr kumimoji="1" lang="zh-TW" altLang="en-US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變數串</a:t>
            </a:r>
            <a:r>
              <a:rPr kumimoji="1" lang="en-US" altLang="zh-TW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)</a:t>
            </a:r>
          </a:p>
          <a:p>
            <a:pPr lvl="1"/>
            <a:r>
              <a:rPr kumimoji="1" lang="zh-TW" altLang="en-US" sz="2000" dirty="0"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裡面用大括號 </a:t>
            </a:r>
            <a:r>
              <a:rPr kumimoji="1" lang="en-US" altLang="zh-TW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{}</a:t>
            </a:r>
            <a:r>
              <a:rPr kumimoji="1" lang="zh-TW" altLang="en-US" sz="2000" dirty="0"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 代表要取 </a:t>
            </a:r>
            <a:r>
              <a:rPr kumimoji="1" lang="en-US" altLang="zh-TW" sz="2000" dirty="0"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format() </a:t>
            </a:r>
            <a:r>
              <a:rPr kumimoji="1" lang="zh-TW" altLang="en-US" sz="2000" dirty="0"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裡面放的變數來替換在這個大括號的位置</a:t>
            </a:r>
            <a:endParaRPr kumimoji="1" lang="en-US" altLang="zh-TW" sz="2000" dirty="0"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lvl="1"/>
            <a:endParaRPr kumimoji="1" lang="en-US" altLang="zh-TW" sz="2000" dirty="0"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r>
              <a:rPr kumimoji="1" lang="zh-TW" altLang="en-US" sz="2400" dirty="0"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雙引號內的大括號由左到右會依序對應 </a:t>
            </a:r>
            <a:r>
              <a:rPr kumimoji="1" lang="en-US" altLang="zh-TW" sz="2400" dirty="0"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format() </a:t>
            </a:r>
            <a:r>
              <a:rPr kumimoji="1" lang="zh-TW" altLang="en-US" sz="2400" dirty="0"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裡面由左到右填的變數</a:t>
            </a:r>
            <a:endParaRPr kumimoji="1" lang="en-US" altLang="zh-TW" dirty="0"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endParaRPr kumimoji="1" lang="en-US" altLang="zh-TW" dirty="0"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lvl="1">
              <a:buNone/>
            </a:pP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6" name="群組 18"/>
          <p:cNvGrpSpPr/>
          <p:nvPr/>
        </p:nvGrpSpPr>
        <p:grpSpPr>
          <a:xfrm>
            <a:off x="5656390" y="1754374"/>
            <a:ext cx="6312324" cy="3456202"/>
            <a:chOff x="5805245" y="1616151"/>
            <a:chExt cx="6312324" cy="3456202"/>
          </a:xfrm>
        </p:grpSpPr>
        <p:sp>
          <p:nvSpPr>
            <p:cNvPr id="6" name="流程圖: 替代處理程序 5"/>
            <p:cNvSpPr/>
            <p:nvPr/>
          </p:nvSpPr>
          <p:spPr>
            <a:xfrm>
              <a:off x="7368362" y="1775637"/>
              <a:ext cx="4749207" cy="2232838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127000" cmpd="thickThin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400" dirty="0">
                  <a:solidFill>
                    <a:srgbClr val="000000"/>
                  </a:solidFill>
                  <a:latin typeface="Inconsolata" pitchFamily="49" charset="0"/>
                  <a:ea typeface="新細明體" pitchFamily="18" charset="-120"/>
                  <a:cs typeface="新細明體" pitchFamily="18" charset="-120"/>
                </a:rPr>
                <a:t>a = </a:t>
              </a:r>
              <a:r>
                <a:rPr kumimoji="1" lang="en-US" altLang="zh-TW" sz="2400" dirty="0">
                  <a:solidFill>
                    <a:srgbClr val="09885A"/>
                  </a:solidFill>
                  <a:latin typeface="Inconsolata" pitchFamily="49" charset="0"/>
                  <a:ea typeface="新細明體" pitchFamily="18" charset="-120"/>
                  <a:cs typeface="新細明體" pitchFamily="18" charset="-120"/>
                </a:rPr>
                <a:t>11</a:t>
              </a:r>
              <a:endParaRPr kumimoji="1" lang="en-US" altLang="zh-TW" sz="1200" dirty="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400" dirty="0">
                  <a:solidFill>
                    <a:srgbClr val="000000"/>
                  </a:solidFill>
                  <a:latin typeface="Inconsolata" pitchFamily="49" charset="0"/>
                  <a:ea typeface="新細明體" pitchFamily="18" charset="-120"/>
                  <a:cs typeface="新細明體" pitchFamily="18" charset="-120"/>
                </a:rPr>
                <a:t>b = </a:t>
              </a:r>
              <a:r>
                <a:rPr kumimoji="1" lang="en-US" altLang="zh-TW" sz="2400" dirty="0">
                  <a:solidFill>
                    <a:srgbClr val="09885A"/>
                  </a:solidFill>
                  <a:latin typeface="Inconsolata" pitchFamily="49" charset="0"/>
                  <a:ea typeface="新細明體" pitchFamily="18" charset="-120"/>
                  <a:cs typeface="新細明體" pitchFamily="18" charset="-120"/>
                </a:rPr>
                <a:t>12</a:t>
              </a:r>
              <a:endParaRPr kumimoji="1" lang="en-US" altLang="zh-TW" sz="2400" dirty="0">
                <a:solidFill>
                  <a:srgbClr val="0000FF"/>
                </a:solidFill>
                <a:latin typeface="Inconsolata" pitchFamily="49" charset="0"/>
                <a:ea typeface="新細明體" pitchFamily="18" charset="-120"/>
                <a:cs typeface="新細明體" pitchFamily="18" charset="-12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400" dirty="0">
                  <a:solidFill>
                    <a:srgbClr val="0000FF"/>
                  </a:solidFill>
                  <a:latin typeface="Inconsolata" pitchFamily="49" charset="0"/>
                  <a:ea typeface="新細明體" pitchFamily="18" charset="-120"/>
                  <a:cs typeface="新細明體" pitchFamily="18" charset="-120"/>
                </a:rPr>
                <a:t>print</a:t>
              </a:r>
              <a:r>
                <a:rPr kumimoji="1" lang="en-US" altLang="zh-TW" sz="2400" dirty="0">
                  <a:solidFill>
                    <a:srgbClr val="000000"/>
                  </a:solidFill>
                  <a:latin typeface="Inconsolata" pitchFamily="49" charset="0"/>
                  <a:ea typeface="新細明體" pitchFamily="18" charset="-120"/>
                  <a:cs typeface="新細明體" pitchFamily="18" charset="-120"/>
                </a:rPr>
                <a:t>(</a:t>
              </a:r>
              <a:r>
                <a:rPr kumimoji="1" lang="en-US" altLang="zh-TW" sz="2400" dirty="0">
                  <a:solidFill>
                    <a:srgbClr val="A31515"/>
                  </a:solidFill>
                  <a:latin typeface="Inconsolata" pitchFamily="49" charset="0"/>
                  <a:ea typeface="新細明體" pitchFamily="18" charset="-120"/>
                  <a:cs typeface="新細明體" pitchFamily="18" charset="-120"/>
                </a:rPr>
                <a:t>"{}\n{}"</a:t>
              </a:r>
              <a:r>
                <a:rPr kumimoji="1" lang="en-US" altLang="zh-TW" sz="2400" dirty="0">
                  <a:solidFill>
                    <a:srgbClr val="000000"/>
                  </a:solidFill>
                  <a:latin typeface="Inconsolata" pitchFamily="49" charset="0"/>
                  <a:ea typeface="新細明體" pitchFamily="18" charset="-120"/>
                  <a:cs typeface="新細明體" pitchFamily="18" charset="-120"/>
                </a:rPr>
                <a:t>.format(a, b))</a:t>
              </a:r>
              <a:r>
                <a:rPr kumimoji="1" lang="en-US" altLang="zh-TW" sz="1200" dirty="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rPr>
                <a:t> </a:t>
              </a:r>
              <a:endParaRPr kumimoji="1" lang="en-US" altLang="zh-TW" sz="3200" dirty="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altLang="zh-TW" sz="2400" dirty="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pic>
          <p:nvPicPr>
            <p:cNvPr id="7" name="圖片 6" descr="v9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65782" y="3625706"/>
              <a:ext cx="1052410" cy="1052410"/>
            </a:xfrm>
            <a:prstGeom prst="rect">
              <a:avLst/>
            </a:prstGeom>
          </p:spPr>
        </p:pic>
        <p:sp>
          <p:nvSpPr>
            <p:cNvPr id="11" name="文字方塊 10"/>
            <p:cNvSpPr txBox="1"/>
            <p:nvPr/>
          </p:nvSpPr>
          <p:spPr>
            <a:xfrm>
              <a:off x="5805245" y="3783688"/>
              <a:ext cx="1249060" cy="40011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zh-TW" altLang="en-US" sz="2000" b="1" dirty="0">
                  <a:latin typeface="【微博：暖色君】PP体" pitchFamily="82" charset="-120"/>
                  <a:ea typeface="【微博：暖色君】PP体" pitchFamily="82" charset="-120"/>
                  <a:cs typeface="【微博：暖色君】PP体" pitchFamily="82" charset="-120"/>
                </a:rPr>
                <a:t>執行結果</a:t>
              </a:r>
            </a:p>
          </p:txBody>
        </p:sp>
        <p:sp>
          <p:nvSpPr>
            <p:cNvPr id="12" name="右彎箭號 11"/>
            <p:cNvSpPr/>
            <p:nvPr/>
          </p:nvSpPr>
          <p:spPr>
            <a:xfrm rot="16200000" flipH="1">
              <a:off x="6258214" y="2767550"/>
              <a:ext cx="1298453" cy="800630"/>
            </a:xfrm>
            <a:prstGeom prst="bentArrow">
              <a:avLst/>
            </a:prstGeom>
            <a:gradFill flip="none" rotWithShape="0">
              <a:gsLst>
                <a:gs pos="68000">
                  <a:schemeClr val="accent2">
                    <a:lumMod val="110000"/>
                    <a:satMod val="105000"/>
                    <a:tint val="67000"/>
                  </a:schemeClr>
                </a:gs>
                <a:gs pos="0">
                  <a:srgbClr val="D1D1D1">
                    <a:alpha val="89804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5" name="圖片 14" descr="未命名1.png"/>
            <p:cNvPicPr>
              <a:picLocks noChangeAspect="1"/>
            </p:cNvPicPr>
            <p:nvPr/>
          </p:nvPicPr>
          <p:blipFill rotWithShape="1">
            <a:blip r:embed="rId3"/>
            <a:srcRect t="33598"/>
            <a:stretch/>
          </p:blipFill>
          <p:spPr>
            <a:xfrm>
              <a:off x="6039288" y="4641264"/>
              <a:ext cx="3606725" cy="431089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8" name="文字方塊 7"/>
            <p:cNvSpPr txBox="1"/>
            <p:nvPr/>
          </p:nvSpPr>
          <p:spPr>
            <a:xfrm>
              <a:off x="7581016" y="1616151"/>
              <a:ext cx="7793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b="1" dirty="0">
                  <a:solidFill>
                    <a:schemeClr val="bg1">
                      <a:lumMod val="95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Consolas" pitchFamily="49" charset="0"/>
                  <a:ea typeface="DFPaoW4-B5" pitchFamily="65" charset="-122"/>
                  <a:cs typeface="Consolas" pitchFamily="49" charset="0"/>
                </a:rPr>
                <a:t>03-4.py</a:t>
              </a:r>
              <a:endParaRPr lang="zh-TW" altLang="en-US" sz="1200" b="1" dirty="0"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nsolas" pitchFamily="49" charset="0"/>
                <a:ea typeface="DFPaoW4-B5" pitchFamily="65" charset="-122"/>
                <a:cs typeface="Consolas" pitchFamily="49" charset="0"/>
              </a:endParaRPr>
            </a:p>
          </p:txBody>
        </p:sp>
      </p:grpSp>
      <p:cxnSp>
        <p:nvCxnSpPr>
          <p:cNvPr id="22" name="肘形接點 21"/>
          <p:cNvCxnSpPr/>
          <p:nvPr/>
        </p:nvCxnSpPr>
        <p:spPr>
          <a:xfrm flipV="1">
            <a:off x="1648047" y="2349795"/>
            <a:ext cx="2296632" cy="297712"/>
          </a:xfrm>
          <a:prstGeom prst="bentConnector3">
            <a:avLst>
              <a:gd name="adj1" fmla="val 100000"/>
            </a:avLst>
          </a:prstGeom>
          <a:ln w="762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 rot="16200000" flipH="1">
            <a:off x="1541725" y="2498649"/>
            <a:ext cx="276446" cy="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肘形接點 37"/>
          <p:cNvCxnSpPr/>
          <p:nvPr/>
        </p:nvCxnSpPr>
        <p:spPr>
          <a:xfrm flipV="1">
            <a:off x="2264736" y="2349795"/>
            <a:ext cx="2062715" cy="478469"/>
          </a:xfrm>
          <a:prstGeom prst="bentConnector3">
            <a:avLst>
              <a:gd name="adj1" fmla="val 100000"/>
            </a:avLst>
          </a:prstGeom>
          <a:ln w="762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 rot="16200000" flipH="1">
            <a:off x="2078679" y="2599660"/>
            <a:ext cx="439478" cy="3549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字方塊 48"/>
          <p:cNvSpPr txBox="1"/>
          <p:nvPr/>
        </p:nvSpPr>
        <p:spPr>
          <a:xfrm>
            <a:off x="1626781" y="2232836"/>
            <a:ext cx="136096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sym typeface="Wingdings"/>
              </a:rPr>
              <a:t>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2236382" y="2289549"/>
            <a:ext cx="136096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sym typeface="Wingdings"/>
              </a:rPr>
              <a:t>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2955850" y="5592726"/>
            <a:ext cx="8715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3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&lt;</a:t>
            </a:r>
            <a:r>
              <a:rPr lang="zh-TW" altLang="en-US" sz="3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缺點</a:t>
            </a:r>
            <a:r>
              <a:rPr lang="en-US" altLang="zh-TW" sz="3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&gt;</a:t>
            </a:r>
            <a:r>
              <a:rPr lang="zh-TW" altLang="en-US" sz="3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同一個變數要印</a:t>
            </a:r>
            <a:r>
              <a:rPr lang="en-US" altLang="zh-TW" sz="3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3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次就要寫</a:t>
            </a:r>
            <a:r>
              <a:rPr lang="en-US" altLang="zh-TW" sz="3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3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次，  </a:t>
            </a:r>
            <a:endParaRPr lang="en-US" altLang="zh-TW" sz="32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/>
            <a:r>
              <a:rPr lang="zh-TW" altLang="en-US" sz="3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雖然不用寫那麼多行的 </a:t>
            </a:r>
            <a:r>
              <a:rPr lang="en-US" altLang="zh-TW" sz="3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print</a:t>
            </a:r>
            <a:r>
              <a:rPr lang="zh-TW" altLang="en-US" sz="3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，但還是很麻煩！</a:t>
            </a:r>
            <a:endParaRPr lang="en-US" altLang="zh-TW" sz="32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/>
            <a:endParaRPr lang="zh-TW" altLang="en-US" sz="3200" dirty="0"/>
          </a:p>
        </p:txBody>
      </p:sp>
      <p:pic>
        <p:nvPicPr>
          <p:cNvPr id="62" name="圖片 61" descr="03-4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72" y="1844346"/>
            <a:ext cx="4124901" cy="100026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r>
              <a:rPr lang="en-US" altLang="zh-TW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：使用</a:t>
            </a:r>
            <a:r>
              <a:rPr lang="en-US" altLang="zh-TW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format</a:t>
            </a:r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排序版解決輸出問題</a:t>
            </a:r>
            <a:endParaRPr lang="zh-TW" altLang="en-US" dirty="0">
              <a:solidFill>
                <a:srgbClr val="0070C0"/>
              </a:solidFill>
            </a:endParaRPr>
          </a:p>
        </p:txBody>
      </p:sp>
      <p:grpSp>
        <p:nvGrpSpPr>
          <p:cNvPr id="23" name="群組 22"/>
          <p:cNvGrpSpPr/>
          <p:nvPr/>
        </p:nvGrpSpPr>
        <p:grpSpPr>
          <a:xfrm>
            <a:off x="129774" y="1743739"/>
            <a:ext cx="6352561" cy="3444950"/>
            <a:chOff x="0" y="1998920"/>
            <a:chExt cx="6352561" cy="3444950"/>
          </a:xfrm>
        </p:grpSpPr>
        <p:sp>
          <p:nvSpPr>
            <p:cNvPr id="4" name="流程圖: 替代處理程序 3"/>
            <p:cNvSpPr/>
            <p:nvPr/>
          </p:nvSpPr>
          <p:spPr>
            <a:xfrm>
              <a:off x="0" y="1998920"/>
              <a:ext cx="5050465" cy="2360429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127000" cmpd="thickThin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400" dirty="0">
                  <a:solidFill>
                    <a:srgbClr val="000000"/>
                  </a:solidFill>
                  <a:latin typeface="Inconsolata" pitchFamily="49" charset="0"/>
                  <a:ea typeface="新細明體" pitchFamily="18" charset="-120"/>
                  <a:cs typeface="新細明體" pitchFamily="18" charset="-120"/>
                </a:rPr>
                <a:t>a = </a:t>
              </a:r>
              <a:r>
                <a:rPr kumimoji="1" lang="en-US" altLang="zh-TW" sz="2400" dirty="0">
                  <a:solidFill>
                    <a:srgbClr val="09885A"/>
                  </a:solidFill>
                  <a:latin typeface="Inconsolata" pitchFamily="49" charset="0"/>
                  <a:ea typeface="新細明體" pitchFamily="18" charset="-120"/>
                  <a:cs typeface="新細明體" pitchFamily="18" charset="-120"/>
                </a:rPr>
                <a:t>11</a:t>
              </a:r>
              <a:endParaRPr kumimoji="1" lang="en-US" altLang="zh-TW" sz="2400" dirty="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400" dirty="0">
                  <a:solidFill>
                    <a:srgbClr val="000000"/>
                  </a:solidFill>
                  <a:latin typeface="Inconsolata" pitchFamily="49" charset="0"/>
                  <a:ea typeface="新細明體" pitchFamily="18" charset="-120"/>
                  <a:cs typeface="新細明體" pitchFamily="18" charset="-120"/>
                </a:rPr>
                <a:t>b = </a:t>
              </a:r>
              <a:r>
                <a:rPr kumimoji="1" lang="en-US" altLang="zh-TW" sz="2400" dirty="0">
                  <a:solidFill>
                    <a:srgbClr val="09885A"/>
                  </a:solidFill>
                  <a:latin typeface="Inconsolata" pitchFamily="49" charset="0"/>
                  <a:ea typeface="新細明體" pitchFamily="18" charset="-120"/>
                  <a:cs typeface="新細明體" pitchFamily="18" charset="-120"/>
                </a:rPr>
                <a:t>12</a:t>
              </a:r>
              <a:endParaRPr kumimoji="1" lang="en-US" altLang="zh-TW" sz="2400" dirty="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400" dirty="0">
                  <a:solidFill>
                    <a:srgbClr val="0000FF"/>
                  </a:solidFill>
                  <a:latin typeface="Inconsolata" pitchFamily="49" charset="0"/>
                  <a:ea typeface="新細明體" pitchFamily="18" charset="-120"/>
                  <a:cs typeface="新細明體" pitchFamily="18" charset="-120"/>
                </a:rPr>
                <a:t>print</a:t>
              </a:r>
              <a:r>
                <a:rPr kumimoji="1" lang="en-US" altLang="zh-TW" sz="2400" dirty="0">
                  <a:solidFill>
                    <a:srgbClr val="000000"/>
                  </a:solidFill>
                  <a:latin typeface="Inconsolata" pitchFamily="49" charset="0"/>
                  <a:ea typeface="新細明體" pitchFamily="18" charset="-120"/>
                  <a:cs typeface="新細明體" pitchFamily="18" charset="-120"/>
                </a:rPr>
                <a:t>(</a:t>
              </a:r>
              <a:r>
                <a:rPr kumimoji="1" lang="en-US" altLang="zh-TW" sz="2400" dirty="0">
                  <a:solidFill>
                    <a:srgbClr val="A31515"/>
                  </a:solidFill>
                  <a:latin typeface="Inconsolata" pitchFamily="49" charset="0"/>
                  <a:ea typeface="新細明體" pitchFamily="18" charset="-120"/>
                  <a:cs typeface="新細明體" pitchFamily="18" charset="-120"/>
                </a:rPr>
                <a:t>"{0}</a:t>
              </a:r>
              <a:r>
                <a:rPr kumimoji="1" lang="en-US" altLang="zh-TW" sz="2400" dirty="0">
                  <a:solidFill>
                    <a:schemeClr val="accent6">
                      <a:lumMod val="75000"/>
                    </a:schemeClr>
                  </a:solidFill>
                  <a:latin typeface="Inconsolata" pitchFamily="49" charset="0"/>
                  <a:ea typeface="新細明體" pitchFamily="18" charset="-120"/>
                  <a:cs typeface="新細明體" pitchFamily="18" charset="-120"/>
                </a:rPr>
                <a:t>\n</a:t>
              </a:r>
              <a:r>
                <a:rPr kumimoji="1" lang="en-US" altLang="zh-TW" sz="2400" dirty="0">
                  <a:solidFill>
                    <a:srgbClr val="A31515"/>
                  </a:solidFill>
                  <a:latin typeface="Inconsolata" pitchFamily="49" charset="0"/>
                  <a:ea typeface="新細明體" pitchFamily="18" charset="-120"/>
                  <a:cs typeface="新細明體" pitchFamily="18" charset="-120"/>
                </a:rPr>
                <a:t>{1}"</a:t>
              </a:r>
              <a:r>
                <a:rPr kumimoji="1" lang="en-US" altLang="zh-TW" sz="2400" dirty="0">
                  <a:solidFill>
                    <a:srgbClr val="000000"/>
                  </a:solidFill>
                  <a:latin typeface="Inconsolata" pitchFamily="49" charset="0"/>
                  <a:ea typeface="新細明體" pitchFamily="18" charset="-120"/>
                  <a:cs typeface="新細明體" pitchFamily="18" charset="-120"/>
                </a:rPr>
                <a:t>.format(a, b))</a:t>
              </a:r>
              <a:r>
                <a:rPr kumimoji="1" lang="en-US" altLang="zh-TW" sz="1200" dirty="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rPr>
                <a:t> </a:t>
              </a:r>
              <a:endParaRPr kumimoji="1" lang="en-US" altLang="zh-TW" sz="3200" dirty="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pic>
          <p:nvPicPr>
            <p:cNvPr id="5" name="圖片 4" descr="v9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5309" y="3976580"/>
              <a:ext cx="1052410" cy="1052410"/>
            </a:xfrm>
            <a:prstGeom prst="rect">
              <a:avLst/>
            </a:prstGeom>
          </p:spPr>
        </p:pic>
        <p:sp>
          <p:nvSpPr>
            <p:cNvPr id="7" name="文字方塊 6"/>
            <p:cNvSpPr txBox="1"/>
            <p:nvPr/>
          </p:nvSpPr>
          <p:spPr>
            <a:xfrm>
              <a:off x="5103501" y="4198356"/>
              <a:ext cx="1249060" cy="40011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zh-TW" altLang="en-US" sz="2000" b="1" dirty="0">
                  <a:latin typeface="【微博：暖色君】PP体" pitchFamily="82" charset="-120"/>
                  <a:ea typeface="【微博：暖色君】PP体" pitchFamily="82" charset="-120"/>
                  <a:cs typeface="【微博：暖色君】PP体" pitchFamily="82" charset="-120"/>
                </a:rPr>
                <a:t>執行結果</a:t>
              </a:r>
            </a:p>
          </p:txBody>
        </p:sp>
        <p:sp>
          <p:nvSpPr>
            <p:cNvPr id="8" name="右彎箭號 7"/>
            <p:cNvSpPr/>
            <p:nvPr/>
          </p:nvSpPr>
          <p:spPr>
            <a:xfrm rot="5400000">
              <a:off x="5013592" y="3319802"/>
              <a:ext cx="1021976" cy="823144"/>
            </a:xfrm>
            <a:prstGeom prst="bentArrow">
              <a:avLst/>
            </a:prstGeom>
            <a:gradFill flip="none" rotWithShape="0">
              <a:gsLst>
                <a:gs pos="68000">
                  <a:schemeClr val="accent2">
                    <a:lumMod val="110000"/>
                    <a:satMod val="105000"/>
                    <a:tint val="67000"/>
                  </a:schemeClr>
                </a:gs>
                <a:gs pos="0">
                  <a:srgbClr val="D1D1D1">
                    <a:alpha val="89804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9" name="圖片 8" descr="未命名.png"/>
            <p:cNvPicPr>
              <a:picLocks noChangeAspect="1"/>
            </p:cNvPicPr>
            <p:nvPr/>
          </p:nvPicPr>
          <p:blipFill rotWithShape="1">
            <a:blip r:embed="rId3"/>
            <a:srcRect t="33619"/>
            <a:stretch/>
          </p:blipFill>
          <p:spPr>
            <a:xfrm>
              <a:off x="2798236" y="5028990"/>
              <a:ext cx="3338240" cy="414880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21" name="文字方塊 20"/>
          <p:cNvSpPr txBox="1"/>
          <p:nvPr/>
        </p:nvSpPr>
        <p:spPr>
          <a:xfrm>
            <a:off x="2573080" y="5961535"/>
            <a:ext cx="8374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&lt;</a:t>
            </a:r>
            <a:r>
              <a:rPr lang="zh-TW" altLang="en-US" sz="3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缺點</a:t>
            </a:r>
            <a:r>
              <a:rPr lang="en-US" altLang="zh-TW" sz="3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&gt;</a:t>
            </a:r>
            <a:r>
              <a:rPr lang="zh-TW" altLang="en-US" sz="3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太多變數時，編號會太多，容易出錯！</a:t>
            </a:r>
            <a:endParaRPr lang="zh-TW" altLang="en-US" sz="3200" dirty="0"/>
          </a:p>
        </p:txBody>
      </p:sp>
      <p:sp>
        <p:nvSpPr>
          <p:cNvPr id="24" name="內容版面配置區 16"/>
          <p:cNvSpPr>
            <a:spLocks noGrp="1"/>
          </p:cNvSpPr>
          <p:nvPr>
            <p:ph sz="half" idx="1"/>
          </p:nvPr>
        </p:nvSpPr>
        <p:spPr>
          <a:xfrm>
            <a:off x="6482335" y="1669311"/>
            <a:ext cx="5709665" cy="5337545"/>
          </a:xfrm>
        </p:spPr>
        <p:txBody>
          <a:bodyPr>
            <a:normAutofit/>
          </a:bodyPr>
          <a:lstStyle/>
          <a:p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第三種寫法</a:t>
            </a:r>
            <a:endParaRPr lang="en-US" altLang="zh-TW" sz="2400" b="1" dirty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kumimoji="1" lang="zh-TW" altLang="en-US" sz="24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   </a:t>
            </a:r>
            <a:r>
              <a:rPr kumimoji="1" lang="en-US" altLang="zh-TW" sz="2400" dirty="0">
                <a:solidFill>
                  <a:srgbClr val="0000FF"/>
                </a:solidFill>
                <a:latin typeface="Inconsolata" pitchFamily="49" charset="0"/>
                <a:ea typeface="微軟正黑體" pitchFamily="34" charset="-120"/>
                <a:cs typeface="新細明體" pitchFamily="18" charset="-120"/>
              </a:rPr>
              <a:t>print</a:t>
            </a:r>
            <a:r>
              <a:rPr kumimoji="1" lang="en-US" altLang="zh-TW" sz="2400" dirty="0">
                <a:solidFill>
                  <a:srgbClr val="000000"/>
                </a:solidFill>
                <a:latin typeface="Inconsolata" pitchFamily="49" charset="0"/>
                <a:ea typeface="微軟正黑體" pitchFamily="34" charset="-120"/>
                <a:cs typeface="新細明體" pitchFamily="18" charset="-120"/>
              </a:rPr>
              <a:t>(</a:t>
            </a:r>
            <a:r>
              <a:rPr kumimoji="1" lang="en-US" altLang="zh-TW" sz="2400" dirty="0">
                <a:solidFill>
                  <a:srgbClr val="A31515"/>
                </a:solidFill>
                <a:latin typeface="Inconsolata" pitchFamily="49" charset="0"/>
                <a:ea typeface="微軟正黑體" pitchFamily="34" charset="-120"/>
                <a:cs typeface="新細明體" pitchFamily="18" charset="-120"/>
              </a:rPr>
              <a:t>"{0}\n{1}"</a:t>
            </a:r>
            <a:r>
              <a:rPr kumimoji="1" lang="en-US" altLang="zh-TW" sz="2400" dirty="0">
                <a:solidFill>
                  <a:srgbClr val="000000"/>
                </a:solidFill>
                <a:latin typeface="Inconsolata" pitchFamily="49" charset="0"/>
                <a:ea typeface="微軟正黑體" pitchFamily="34" charset="-120"/>
                <a:cs typeface="新細明體" pitchFamily="18" charset="-120"/>
              </a:rPr>
              <a:t>.format(a, b))</a:t>
            </a:r>
            <a:r>
              <a:rPr kumimoji="1" lang="en-US" altLang="zh-TW" sz="1100" dirty="0">
                <a:latin typeface="Inconsolata" pitchFamily="49" charset="0"/>
                <a:ea typeface="微軟正黑體" pitchFamily="34" charset="-120"/>
                <a:cs typeface="新細明體" pitchFamily="18" charset="-120"/>
              </a:rPr>
              <a:t> </a:t>
            </a:r>
          </a:p>
          <a:p>
            <a:pPr>
              <a:buNone/>
            </a:pPr>
            <a:endParaRPr kumimoji="1" lang="en-US" altLang="zh-TW" sz="1100" dirty="0"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r>
              <a:rPr kumimoji="1" lang="zh-TW" altLang="en-US" dirty="0"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第二種寫法的加強版</a:t>
            </a:r>
            <a:endParaRPr kumimoji="1" lang="en-US" altLang="zh-TW" dirty="0"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lvl="1"/>
            <a:r>
              <a:rPr kumimoji="1" lang="zh-TW" altLang="en-US" sz="2000" dirty="0"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在大括號內加上編號，代表是對應到 </a:t>
            </a:r>
            <a:r>
              <a:rPr kumimoji="1" lang="en-US" altLang="zh-TW" sz="2000" dirty="0"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format() </a:t>
            </a:r>
            <a:r>
              <a:rPr kumimoji="1" lang="zh-TW" altLang="en-US" sz="2000" dirty="0"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內第幾個變數</a:t>
            </a:r>
            <a:endParaRPr kumimoji="1" lang="en-US" altLang="zh-TW" sz="2000" dirty="0"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lvl="1"/>
            <a:endParaRPr kumimoji="1" lang="en-US" altLang="zh-TW" sz="2000" dirty="0"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r>
              <a:rPr kumimoji="1" lang="zh-TW" altLang="en-US" sz="2400" dirty="0"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優點</a:t>
            </a:r>
            <a:r>
              <a:rPr kumimoji="1" lang="en-US" altLang="zh-TW" sz="2400" dirty="0"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:</a:t>
            </a:r>
            <a:r>
              <a:rPr kumimoji="1" lang="zh-TW" altLang="en-US" sz="2400" dirty="0"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 印出同一個變數只要寫一次</a:t>
            </a:r>
            <a:endParaRPr kumimoji="1" lang="en-US" altLang="zh-TW" sz="2400" dirty="0"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r>
              <a:rPr kumimoji="1" lang="zh-TW" altLang="en-US" sz="2400" dirty="0"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注意</a:t>
            </a:r>
            <a:r>
              <a:rPr kumimoji="1" lang="en-US" altLang="zh-TW" sz="2400" dirty="0"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:</a:t>
            </a:r>
            <a:r>
              <a:rPr kumimoji="1" lang="zh-TW" altLang="en-US" sz="2400" dirty="0"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 編號是由 </a:t>
            </a:r>
            <a:r>
              <a:rPr kumimoji="1" lang="en-US" altLang="zh-TW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0</a:t>
            </a:r>
            <a:r>
              <a:rPr kumimoji="1" lang="zh-TW" altLang="en-US" sz="2400" dirty="0"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 開始喔！</a:t>
            </a:r>
            <a:endParaRPr kumimoji="1" lang="en-US" altLang="zh-TW" sz="2400" dirty="0"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</p:txBody>
      </p:sp>
      <p:sp>
        <p:nvSpPr>
          <p:cNvPr id="10" name="語音泡泡: 圓角矩形 9">
            <a:extLst>
              <a:ext uri="{FF2B5EF4-FFF2-40B4-BE49-F238E27FC236}">
                <a16:creationId xmlns:a16="http://schemas.microsoft.com/office/drawing/2014/main" id="{CC2B84DA-D981-4C08-9B92-466F9923E243}"/>
              </a:ext>
            </a:extLst>
          </p:cNvPr>
          <p:cNvSpPr/>
          <p:nvPr/>
        </p:nvSpPr>
        <p:spPr>
          <a:xfrm>
            <a:off x="748937" y="5399314"/>
            <a:ext cx="866146" cy="714103"/>
          </a:xfrm>
          <a:prstGeom prst="wedgeRoundRectCallout">
            <a:avLst>
              <a:gd name="adj1" fmla="val 48542"/>
              <a:gd name="adj2" fmla="val -3070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表示換行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r>
              <a:rPr lang="en-US" altLang="zh-TW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：使用</a:t>
            </a:r>
            <a:r>
              <a:rPr lang="en-US" altLang="zh-TW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format</a:t>
            </a:r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變數版解決輸出問題</a:t>
            </a:r>
          </a:p>
        </p:txBody>
      </p:sp>
      <p:grpSp>
        <p:nvGrpSpPr>
          <p:cNvPr id="21" name="群組 20"/>
          <p:cNvGrpSpPr/>
          <p:nvPr/>
        </p:nvGrpSpPr>
        <p:grpSpPr>
          <a:xfrm>
            <a:off x="5337417" y="2243470"/>
            <a:ext cx="6769519" cy="3415787"/>
            <a:chOff x="5337417" y="2243470"/>
            <a:chExt cx="6769519" cy="3415787"/>
          </a:xfrm>
        </p:grpSpPr>
        <p:sp>
          <p:nvSpPr>
            <p:cNvPr id="11" name="流程圖: 替代處理程序 10"/>
            <p:cNvSpPr/>
            <p:nvPr/>
          </p:nvSpPr>
          <p:spPr>
            <a:xfrm>
              <a:off x="6432695" y="2243470"/>
              <a:ext cx="5674241" cy="2232838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127000" cmpd="thickThin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400" dirty="0">
                  <a:solidFill>
                    <a:srgbClr val="000000"/>
                  </a:solidFill>
                  <a:latin typeface="Inconsolata" pitchFamily="49" charset="0"/>
                  <a:ea typeface="新細明體" pitchFamily="18" charset="-120"/>
                  <a:cs typeface="新細明體" pitchFamily="18" charset="-120"/>
                </a:rPr>
                <a:t>a = </a:t>
              </a:r>
              <a:r>
                <a:rPr kumimoji="1" lang="en-US" altLang="zh-TW" sz="2400" dirty="0">
                  <a:solidFill>
                    <a:srgbClr val="09885A"/>
                  </a:solidFill>
                  <a:latin typeface="Inconsolata" pitchFamily="49" charset="0"/>
                  <a:ea typeface="新細明體" pitchFamily="18" charset="-120"/>
                  <a:cs typeface="新細明體" pitchFamily="18" charset="-120"/>
                </a:rPr>
                <a:t>11</a:t>
              </a:r>
              <a:endParaRPr kumimoji="1" lang="en-US" altLang="zh-TW" sz="2400" dirty="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400" dirty="0">
                  <a:solidFill>
                    <a:srgbClr val="000000"/>
                  </a:solidFill>
                  <a:latin typeface="Inconsolata" pitchFamily="49" charset="0"/>
                  <a:ea typeface="新細明體" pitchFamily="18" charset="-120"/>
                  <a:cs typeface="新細明體" pitchFamily="18" charset="-120"/>
                </a:rPr>
                <a:t>b = </a:t>
              </a:r>
              <a:r>
                <a:rPr kumimoji="1" lang="en-US" altLang="zh-TW" sz="2400" dirty="0">
                  <a:solidFill>
                    <a:srgbClr val="09885A"/>
                  </a:solidFill>
                  <a:latin typeface="Inconsolata" pitchFamily="49" charset="0"/>
                  <a:ea typeface="新細明體" pitchFamily="18" charset="-120"/>
                  <a:cs typeface="新細明體" pitchFamily="18" charset="-120"/>
                </a:rPr>
                <a:t>12</a:t>
              </a:r>
              <a:endParaRPr kumimoji="1" lang="en-US" altLang="zh-TW" sz="2400" dirty="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400" dirty="0">
                  <a:solidFill>
                    <a:srgbClr val="0000FF"/>
                  </a:solidFill>
                  <a:latin typeface="Inconsolata" pitchFamily="49" charset="0"/>
                  <a:ea typeface="新細明體" pitchFamily="18" charset="-120"/>
                  <a:cs typeface="新細明體" pitchFamily="18" charset="-120"/>
                </a:rPr>
                <a:t>print</a:t>
              </a:r>
              <a:r>
                <a:rPr kumimoji="1" lang="en-US" altLang="zh-TW" sz="2400" dirty="0">
                  <a:solidFill>
                    <a:srgbClr val="000000"/>
                  </a:solidFill>
                  <a:latin typeface="Inconsolata" pitchFamily="49" charset="0"/>
                  <a:ea typeface="新細明體" pitchFamily="18" charset="-120"/>
                  <a:cs typeface="新細明體" pitchFamily="18" charset="-120"/>
                </a:rPr>
                <a:t>(</a:t>
              </a:r>
              <a:r>
                <a:rPr kumimoji="1" lang="en-US" altLang="zh-TW" sz="2400" dirty="0">
                  <a:solidFill>
                    <a:srgbClr val="A31515"/>
                  </a:solidFill>
                  <a:latin typeface="Inconsolata" pitchFamily="49" charset="0"/>
                  <a:ea typeface="新細明體" pitchFamily="18" charset="-120"/>
                  <a:cs typeface="新細明體" pitchFamily="18" charset="-120"/>
                </a:rPr>
                <a:t>"{a}\n{c}"</a:t>
              </a:r>
              <a:r>
                <a:rPr kumimoji="1" lang="en-US" altLang="zh-TW" sz="2400" dirty="0">
                  <a:solidFill>
                    <a:srgbClr val="000000"/>
                  </a:solidFill>
                  <a:latin typeface="Inconsolata" pitchFamily="49" charset="0"/>
                  <a:ea typeface="新細明體" pitchFamily="18" charset="-120"/>
                  <a:cs typeface="新細明體" pitchFamily="18" charset="-120"/>
                </a:rPr>
                <a:t>.format(a=a, c=b))</a:t>
              </a:r>
              <a:endParaRPr kumimoji="1" lang="en-US" altLang="zh-TW" sz="2400" dirty="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altLang="zh-TW" sz="2400" dirty="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pic>
          <p:nvPicPr>
            <p:cNvPr id="12" name="圖片 11" descr="v9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76953" y="3997846"/>
              <a:ext cx="1052410" cy="1052410"/>
            </a:xfrm>
            <a:prstGeom prst="rect">
              <a:avLst/>
            </a:prstGeom>
          </p:spPr>
        </p:pic>
        <p:sp>
          <p:nvSpPr>
            <p:cNvPr id="13" name="文字方塊 12"/>
            <p:cNvSpPr txBox="1"/>
            <p:nvPr/>
          </p:nvSpPr>
          <p:spPr>
            <a:xfrm>
              <a:off x="5337417" y="4485437"/>
              <a:ext cx="1249060" cy="40011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zh-TW" altLang="en-US" sz="2000" b="1" dirty="0">
                  <a:latin typeface="【微博：暖色君】PP体" pitchFamily="82" charset="-120"/>
                  <a:ea typeface="【微博：暖色君】PP体" pitchFamily="82" charset="-120"/>
                  <a:cs typeface="【微博：暖色君】PP体" pitchFamily="82" charset="-120"/>
                </a:rPr>
                <a:t>執行結果</a:t>
              </a:r>
            </a:p>
          </p:txBody>
        </p:sp>
        <p:sp>
          <p:nvSpPr>
            <p:cNvPr id="14" name="右彎箭號 13"/>
            <p:cNvSpPr/>
            <p:nvPr/>
          </p:nvSpPr>
          <p:spPr>
            <a:xfrm rot="16200000" flipH="1">
              <a:off x="5348176" y="3476849"/>
              <a:ext cx="1318439" cy="723018"/>
            </a:xfrm>
            <a:prstGeom prst="bentArrow">
              <a:avLst/>
            </a:prstGeom>
            <a:gradFill flip="none" rotWithShape="0">
              <a:gsLst>
                <a:gs pos="68000">
                  <a:schemeClr val="accent2">
                    <a:lumMod val="110000"/>
                    <a:satMod val="105000"/>
                    <a:tint val="67000"/>
                  </a:schemeClr>
                </a:gs>
                <a:gs pos="0">
                  <a:srgbClr val="D1D1D1">
                    <a:alpha val="89804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5" name="圖片 14" descr="未命名1.png"/>
            <p:cNvPicPr>
              <a:picLocks noChangeAspect="1"/>
            </p:cNvPicPr>
            <p:nvPr/>
          </p:nvPicPr>
          <p:blipFill rotWithShape="1">
            <a:blip r:embed="rId3"/>
            <a:srcRect t="36838"/>
            <a:stretch/>
          </p:blipFill>
          <p:spPr>
            <a:xfrm>
              <a:off x="5585394" y="5320937"/>
              <a:ext cx="2952543" cy="338320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20" name="內容版面配置區 16"/>
          <p:cNvSpPr>
            <a:spLocks noGrp="1"/>
          </p:cNvSpPr>
          <p:nvPr>
            <p:ph sz="half" idx="1"/>
          </p:nvPr>
        </p:nvSpPr>
        <p:spPr>
          <a:xfrm>
            <a:off x="-1" y="1520455"/>
            <a:ext cx="5475767" cy="5337545"/>
          </a:xfrm>
        </p:spPr>
        <p:txBody>
          <a:bodyPr>
            <a:normAutofit/>
          </a:bodyPr>
          <a:lstStyle/>
          <a:p>
            <a:pPr lvl="0"/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第四種寫法</a:t>
            </a:r>
            <a:endParaRPr lang="en-US" altLang="zh-TW" sz="2400" b="1" dirty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>
              <a:buNone/>
            </a:pPr>
            <a:r>
              <a:rPr kumimoji="1" lang="zh-TW" altLang="en-US" sz="24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   </a:t>
            </a:r>
            <a:r>
              <a:rPr kumimoji="1" lang="en-US" altLang="zh-TW" sz="2400" dirty="0">
                <a:solidFill>
                  <a:srgbClr val="0000FF"/>
                </a:solidFill>
                <a:latin typeface="Inconsolata" pitchFamily="49" charset="0"/>
                <a:ea typeface="新細明體" pitchFamily="18" charset="-120"/>
                <a:cs typeface="新細明體" pitchFamily="18" charset="-120"/>
              </a:rPr>
              <a:t>print</a:t>
            </a:r>
            <a:r>
              <a:rPr kumimoji="1" lang="en-US" altLang="zh-TW" sz="2400" dirty="0">
                <a:solidFill>
                  <a:srgbClr val="000000"/>
                </a:solidFill>
                <a:latin typeface="Inconsolata" pitchFamily="49" charset="0"/>
                <a:ea typeface="新細明體" pitchFamily="18" charset="-120"/>
                <a:cs typeface="新細明體" pitchFamily="18" charset="-120"/>
              </a:rPr>
              <a:t>(</a:t>
            </a:r>
            <a:r>
              <a:rPr kumimoji="1" lang="en-US" altLang="zh-TW" sz="2400" dirty="0">
                <a:solidFill>
                  <a:srgbClr val="A31515"/>
                </a:solidFill>
                <a:latin typeface="Inconsolata" pitchFamily="49" charset="0"/>
                <a:ea typeface="新細明體" pitchFamily="18" charset="-120"/>
                <a:cs typeface="新細明體" pitchFamily="18" charset="-120"/>
              </a:rPr>
              <a:t>"{a}\n{c}"</a:t>
            </a:r>
            <a:r>
              <a:rPr kumimoji="1" lang="en-US" altLang="zh-TW" sz="2400" dirty="0">
                <a:solidFill>
                  <a:srgbClr val="000000"/>
                </a:solidFill>
                <a:latin typeface="Inconsolata" pitchFamily="49" charset="0"/>
                <a:ea typeface="新細明體" pitchFamily="18" charset="-120"/>
                <a:cs typeface="新細明體" pitchFamily="18" charset="-120"/>
              </a:rPr>
              <a:t>.format(a=a, c=b))</a:t>
            </a:r>
            <a:endParaRPr kumimoji="1" lang="en-US" altLang="zh-TW" sz="1100" dirty="0"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>
              <a:buNone/>
            </a:pPr>
            <a:endParaRPr kumimoji="1" lang="en-US" altLang="zh-TW" sz="1100" dirty="0"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r>
              <a:rPr kumimoji="1" lang="zh-TW" altLang="en-US" dirty="0"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第三種寫法的加強版</a:t>
            </a:r>
            <a:endParaRPr kumimoji="1" lang="en-US" altLang="zh-TW" dirty="0"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lvl="1"/>
            <a:r>
              <a:rPr kumimoji="1" lang="zh-TW" altLang="en-US" sz="2000" dirty="0"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將編號改用變數名稱</a:t>
            </a:r>
            <a:endParaRPr kumimoji="1" lang="en-US" altLang="zh-TW" sz="2000" dirty="0"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lvl="1"/>
            <a:r>
              <a:rPr kumimoji="1" lang="en-US" altLang="zh-TW" sz="2000" dirty="0"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format() </a:t>
            </a:r>
            <a:r>
              <a:rPr kumimoji="1" lang="zh-TW" altLang="en-US" sz="2000" dirty="0"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內指定大括號內的便數名是對應哪個變數</a:t>
            </a:r>
            <a:endParaRPr kumimoji="1" lang="en-US" altLang="zh-TW" sz="2000" dirty="0"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endParaRPr kumimoji="1" lang="en-US" altLang="zh-TW" sz="2400" dirty="0"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r>
              <a:rPr kumimoji="1" lang="zh-TW" altLang="en-US" sz="2400" dirty="0"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注意</a:t>
            </a:r>
            <a:r>
              <a:rPr kumimoji="1" lang="en-US" altLang="zh-TW" sz="2400" dirty="0"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:</a:t>
            </a:r>
            <a:r>
              <a:rPr kumimoji="1" lang="zh-TW" altLang="en-US" sz="2400" dirty="0"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 大括號內的變數名稱是對應</a:t>
            </a:r>
            <a:r>
              <a:rPr kumimoji="1" lang="en-US" altLang="zh-TW" sz="2400" dirty="0"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format() </a:t>
            </a:r>
            <a:r>
              <a:rPr kumimoji="1" lang="zh-TW" altLang="en-US" sz="2400" dirty="0"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內的變數名稱，不是直接對應外面的變數名稱喔</a:t>
            </a:r>
            <a:endParaRPr kumimoji="1" lang="en-US" altLang="zh-TW" sz="2400" dirty="0"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B589B3-48C8-43D0-876C-6568759FC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變數</a:t>
            </a:r>
            <a:r>
              <a:rPr lang="en-US" altLang="zh-TW" sz="4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en-US" altLang="zh-TW" sz="480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varaible</a:t>
            </a:r>
            <a:endParaRPr lang="zh-TW" altLang="en-US" sz="4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7E7C822-03DE-4BC1-9EBD-E13101071299}"/>
              </a:ext>
            </a:extLst>
          </p:cNvPr>
          <p:cNvSpPr/>
          <p:nvPr/>
        </p:nvSpPr>
        <p:spPr>
          <a:xfrm>
            <a:off x="838200" y="1756843"/>
            <a:ext cx="77854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變數</a:t>
            </a:r>
            <a:endParaRPr lang="en-US" altLang="zh-TW" dirty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數值會改變的數，稱為變數（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variable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），例如：溫度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而恆常不會變動的數叫做常數（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constant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），例如：圓周率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π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3.14159265359…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「變數」也可以看成是一種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包含不同數值的數</a:t>
            </a:r>
            <a:endParaRPr lang="en-US" altLang="zh-TW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變數與程式設計</a:t>
            </a:r>
            <a:endParaRPr lang="en-US" altLang="zh-TW" dirty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在程式設計的過程中，變數的值需要能夠隨時存取或重新得到得到新值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賦值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因此，變數必須存放在電腦的記憶體，以便隨時存取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91335FAC-D31F-4B0C-A850-5969599C1B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120753"/>
              </p:ext>
            </p:extLst>
          </p:nvPr>
        </p:nvGraphicFramePr>
        <p:xfrm>
          <a:off x="1649549" y="4978157"/>
          <a:ext cx="81280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7142934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816393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9734307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92946283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99603443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7811217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384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溫度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763460"/>
                  </a:ext>
                </a:extLst>
              </a:tr>
            </a:tbl>
          </a:graphicData>
        </a:graphic>
      </p:graphicFrame>
      <p:sp>
        <p:nvSpPr>
          <p:cNvPr id="7" name="流程圖: 替代程序 6">
            <a:extLst>
              <a:ext uri="{FF2B5EF4-FFF2-40B4-BE49-F238E27FC236}">
                <a16:creationId xmlns:a16="http://schemas.microsoft.com/office/drawing/2014/main" id="{7EA40847-9524-48AE-8470-8AE234EDC785}"/>
              </a:ext>
            </a:extLst>
          </p:cNvPr>
          <p:cNvSpPr/>
          <p:nvPr/>
        </p:nvSpPr>
        <p:spPr>
          <a:xfrm>
            <a:off x="3448594" y="5387338"/>
            <a:ext cx="496389" cy="294157"/>
          </a:xfrm>
          <a:prstGeom prst="flowChartAlternateProcess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流程圖: 替代程序 7">
            <a:extLst>
              <a:ext uri="{FF2B5EF4-FFF2-40B4-BE49-F238E27FC236}">
                <a16:creationId xmlns:a16="http://schemas.microsoft.com/office/drawing/2014/main" id="{36CA045C-6082-47FF-9F8D-5F56CEC45B83}"/>
              </a:ext>
            </a:extLst>
          </p:cNvPr>
          <p:cNvSpPr/>
          <p:nvPr/>
        </p:nvSpPr>
        <p:spPr>
          <a:xfrm>
            <a:off x="4802777" y="5387337"/>
            <a:ext cx="496389" cy="294157"/>
          </a:xfrm>
          <a:prstGeom prst="flowChartAlternateProcess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流程圖: 替代程序 8">
            <a:extLst>
              <a:ext uri="{FF2B5EF4-FFF2-40B4-BE49-F238E27FC236}">
                <a16:creationId xmlns:a16="http://schemas.microsoft.com/office/drawing/2014/main" id="{68803A01-F537-451E-BA2B-AEE9A4E03AEE}"/>
              </a:ext>
            </a:extLst>
          </p:cNvPr>
          <p:cNvSpPr/>
          <p:nvPr/>
        </p:nvSpPr>
        <p:spPr>
          <a:xfrm>
            <a:off x="6156960" y="5387336"/>
            <a:ext cx="496389" cy="294157"/>
          </a:xfrm>
          <a:prstGeom prst="flowChartAlternateProcess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流程圖: 替代程序 9">
            <a:extLst>
              <a:ext uri="{FF2B5EF4-FFF2-40B4-BE49-F238E27FC236}">
                <a16:creationId xmlns:a16="http://schemas.microsoft.com/office/drawing/2014/main" id="{78B3531C-EC1A-4552-9ACF-5365AF0D61D8}"/>
              </a:ext>
            </a:extLst>
          </p:cNvPr>
          <p:cNvSpPr/>
          <p:nvPr/>
        </p:nvSpPr>
        <p:spPr>
          <a:xfrm>
            <a:off x="7511143" y="5387335"/>
            <a:ext cx="496389" cy="294157"/>
          </a:xfrm>
          <a:prstGeom prst="flowChartAlternateProcess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流程圖: 替代程序 10">
            <a:extLst>
              <a:ext uri="{FF2B5EF4-FFF2-40B4-BE49-F238E27FC236}">
                <a16:creationId xmlns:a16="http://schemas.microsoft.com/office/drawing/2014/main" id="{8FAD9040-A3F4-42F2-B6D6-CE02F90C790E}"/>
              </a:ext>
            </a:extLst>
          </p:cNvPr>
          <p:cNvSpPr/>
          <p:nvPr/>
        </p:nvSpPr>
        <p:spPr>
          <a:xfrm>
            <a:off x="8865326" y="5348997"/>
            <a:ext cx="496389" cy="294157"/>
          </a:xfrm>
          <a:prstGeom prst="flowChartAlternateProcess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F8D74DC-0300-41E3-BDD4-1629675AE0AE}"/>
              </a:ext>
            </a:extLst>
          </p:cNvPr>
          <p:cNvSpPr txBox="1"/>
          <p:nvPr/>
        </p:nvSpPr>
        <p:spPr>
          <a:xfrm>
            <a:off x="4894217" y="594435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每天的溫度是變數</a:t>
            </a:r>
          </a:p>
        </p:txBody>
      </p:sp>
    </p:spTree>
    <p:extLst>
      <p:ext uri="{BB962C8B-B14F-4D97-AF65-F5344CB8AC3E}">
        <p14:creationId xmlns:p14="http://schemas.microsoft.com/office/powerpoint/2010/main" val="3409801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資料輸出的</a:t>
            </a:r>
            <a:r>
              <a:rPr lang="en-US" altLang="zh-TW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種方法總整理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414012" y="1486636"/>
            <a:ext cx="5059427" cy="5114260"/>
          </a:xfrm>
        </p:spPr>
        <p:txBody>
          <a:bodyPr>
            <a:normAutofit lnSpcReduction="10000"/>
          </a:bodyPr>
          <a:lstStyle/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第一種寫法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kumimoji="1" lang="zh-TW" altLang="en-US" sz="2400" dirty="0">
                <a:solidFill>
                  <a:srgbClr val="0000FF"/>
                </a:solidFill>
                <a:latin typeface="Inconsolata" pitchFamily="49" charset="0"/>
                <a:ea typeface="微軟正黑體" pitchFamily="34" charset="-120"/>
                <a:cs typeface="新細明體" pitchFamily="18" charset="-120"/>
              </a:rPr>
              <a:t>  </a:t>
            </a:r>
            <a:r>
              <a:rPr kumimoji="1" lang="en-US" altLang="zh-TW" sz="2400" dirty="0">
                <a:solidFill>
                  <a:srgbClr val="0000FF"/>
                </a:solidFill>
                <a:latin typeface="Inconsolata" pitchFamily="49" charset="0"/>
                <a:ea typeface="微軟正黑體" pitchFamily="34" charset="-120"/>
                <a:cs typeface="新細明體" pitchFamily="18" charset="-120"/>
              </a:rPr>
              <a:t>print</a:t>
            </a:r>
            <a:r>
              <a:rPr kumimoji="1" lang="en-US" altLang="zh-TW" sz="2400" dirty="0">
                <a:solidFill>
                  <a:srgbClr val="000000"/>
                </a:solidFill>
                <a:latin typeface="Inconsolata" pitchFamily="49" charset="0"/>
                <a:ea typeface="微軟正黑體" pitchFamily="34" charset="-120"/>
                <a:cs typeface="新細明體" pitchFamily="18" charset="-120"/>
              </a:rPr>
              <a:t>(a)</a:t>
            </a:r>
          </a:p>
          <a:p>
            <a:pPr>
              <a:buNone/>
            </a:pPr>
            <a:r>
              <a:rPr kumimoji="1" lang="zh-TW" altLang="en-US" sz="2400" dirty="0">
                <a:solidFill>
                  <a:srgbClr val="0000FF"/>
                </a:solidFill>
                <a:latin typeface="Inconsolata" pitchFamily="49" charset="0"/>
                <a:ea typeface="微軟正黑體" pitchFamily="34" charset="-120"/>
                <a:cs typeface="新細明體" pitchFamily="18" charset="-120"/>
              </a:rPr>
              <a:t>  </a:t>
            </a:r>
            <a:r>
              <a:rPr kumimoji="1" lang="en-US" altLang="zh-TW" sz="2400" dirty="0">
                <a:solidFill>
                  <a:srgbClr val="0000FF"/>
                </a:solidFill>
                <a:latin typeface="Inconsolata" pitchFamily="49" charset="0"/>
                <a:ea typeface="微軟正黑體" pitchFamily="34" charset="-120"/>
                <a:cs typeface="新細明體" pitchFamily="18" charset="-120"/>
              </a:rPr>
              <a:t>print</a:t>
            </a:r>
            <a:r>
              <a:rPr kumimoji="1" lang="en-US" altLang="zh-TW" sz="2400" dirty="0">
                <a:solidFill>
                  <a:srgbClr val="000000"/>
                </a:solidFill>
                <a:latin typeface="Inconsolata" pitchFamily="49" charset="0"/>
                <a:ea typeface="微軟正黑體" pitchFamily="34" charset="-120"/>
                <a:cs typeface="新細明體" pitchFamily="18" charset="-120"/>
              </a:rPr>
              <a:t>(b)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第二種寫法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lvl="0">
              <a:buNone/>
            </a:pPr>
            <a:r>
              <a:rPr kumimoji="1" lang="zh-TW" altLang="en-US" sz="24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   </a:t>
            </a:r>
            <a:r>
              <a:rPr kumimoji="1" lang="en-US" altLang="zh-TW" sz="2400" dirty="0">
                <a:solidFill>
                  <a:srgbClr val="0000FF"/>
                </a:solidFill>
                <a:latin typeface="Inconsolata" pitchFamily="49" charset="0"/>
                <a:ea typeface="微軟正黑體" pitchFamily="34" charset="-120"/>
                <a:cs typeface="新細明體" pitchFamily="18" charset="-120"/>
              </a:rPr>
              <a:t>print</a:t>
            </a:r>
            <a:r>
              <a:rPr kumimoji="1" lang="en-US" altLang="zh-TW" sz="2400" dirty="0">
                <a:solidFill>
                  <a:srgbClr val="000000"/>
                </a:solidFill>
                <a:latin typeface="Inconsolata" pitchFamily="49" charset="0"/>
                <a:ea typeface="微軟正黑體" pitchFamily="34" charset="-120"/>
                <a:cs typeface="新細明體" pitchFamily="18" charset="-120"/>
              </a:rPr>
              <a:t>(</a:t>
            </a:r>
            <a:r>
              <a:rPr kumimoji="1" lang="en-US" altLang="zh-TW" sz="2400" dirty="0">
                <a:solidFill>
                  <a:srgbClr val="A31515"/>
                </a:solidFill>
                <a:latin typeface="Inconsolata" pitchFamily="49" charset="0"/>
                <a:ea typeface="微軟正黑體" pitchFamily="34" charset="-120"/>
                <a:cs typeface="新細明體" pitchFamily="18" charset="-120"/>
              </a:rPr>
              <a:t>"{}\n{}"</a:t>
            </a:r>
            <a:r>
              <a:rPr kumimoji="1" lang="en-US" altLang="zh-TW" sz="2400" dirty="0">
                <a:solidFill>
                  <a:srgbClr val="000000"/>
                </a:solidFill>
                <a:latin typeface="Inconsolata" pitchFamily="49" charset="0"/>
                <a:ea typeface="微軟正黑體" pitchFamily="34" charset="-120"/>
                <a:cs typeface="新細明體" pitchFamily="18" charset="-120"/>
              </a:rPr>
              <a:t>.format(a, b))</a:t>
            </a:r>
            <a:endParaRPr lang="en-US" altLang="zh-TW" sz="2400" dirty="0">
              <a:latin typeface="Inconsolata" pitchFamily="49" charset="0"/>
              <a:ea typeface="微軟正黑體" pitchFamily="34" charset="-120"/>
            </a:endParaRPr>
          </a:p>
          <a:p>
            <a:pPr lvl="0"/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第三種寫法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kumimoji="1" lang="zh-TW" altLang="en-US" sz="24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   </a:t>
            </a:r>
            <a:r>
              <a:rPr kumimoji="1" lang="en-US" altLang="zh-TW" sz="2400" dirty="0">
                <a:solidFill>
                  <a:srgbClr val="0000FF"/>
                </a:solidFill>
                <a:latin typeface="Inconsolata" pitchFamily="49" charset="0"/>
                <a:ea typeface="微軟正黑體" pitchFamily="34" charset="-120"/>
                <a:cs typeface="新細明體" pitchFamily="18" charset="-120"/>
              </a:rPr>
              <a:t>print</a:t>
            </a:r>
            <a:r>
              <a:rPr kumimoji="1" lang="en-US" altLang="zh-TW" sz="2400" dirty="0">
                <a:solidFill>
                  <a:srgbClr val="000000"/>
                </a:solidFill>
                <a:latin typeface="Inconsolata" pitchFamily="49" charset="0"/>
                <a:ea typeface="微軟正黑體" pitchFamily="34" charset="-120"/>
                <a:cs typeface="新細明體" pitchFamily="18" charset="-120"/>
              </a:rPr>
              <a:t>(</a:t>
            </a:r>
            <a:r>
              <a:rPr kumimoji="1" lang="en-US" altLang="zh-TW" sz="2400" dirty="0">
                <a:solidFill>
                  <a:srgbClr val="A31515"/>
                </a:solidFill>
                <a:latin typeface="Inconsolata" pitchFamily="49" charset="0"/>
                <a:ea typeface="微軟正黑體" pitchFamily="34" charset="-120"/>
                <a:cs typeface="新細明體" pitchFamily="18" charset="-120"/>
              </a:rPr>
              <a:t>"{0}\n{1}"</a:t>
            </a:r>
            <a:r>
              <a:rPr kumimoji="1" lang="en-US" altLang="zh-TW" sz="2400" dirty="0">
                <a:solidFill>
                  <a:srgbClr val="000000"/>
                </a:solidFill>
                <a:latin typeface="Inconsolata" pitchFamily="49" charset="0"/>
                <a:ea typeface="微軟正黑體" pitchFamily="34" charset="-120"/>
                <a:cs typeface="新細明體" pitchFamily="18" charset="-120"/>
              </a:rPr>
              <a:t>.format(a, b))</a:t>
            </a:r>
            <a:r>
              <a:rPr kumimoji="1" lang="en-US" altLang="zh-TW" sz="2400" dirty="0">
                <a:latin typeface="Inconsolata" pitchFamily="49" charset="0"/>
                <a:ea typeface="微軟正黑體" pitchFamily="34" charset="-120"/>
                <a:cs typeface="新細明體" pitchFamily="18" charset="-120"/>
              </a:rPr>
              <a:t> </a:t>
            </a:r>
          </a:p>
          <a:p>
            <a:pPr lvl="0"/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lvl="0"/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第四種寫法</a:t>
            </a:r>
            <a:endParaRPr lang="en-US" altLang="zh-TW" sz="3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>
              <a:buNone/>
            </a:pPr>
            <a:r>
              <a:rPr kumimoji="1" lang="zh-TW" altLang="en-US" sz="2400" dirty="0">
                <a:solidFill>
                  <a:srgbClr val="0000FF"/>
                </a:solidFill>
                <a:latin typeface="Inconsolata" pitchFamily="49" charset="0"/>
                <a:ea typeface="新細明體" pitchFamily="18" charset="-120"/>
                <a:cs typeface="新細明體" pitchFamily="18" charset="-120"/>
              </a:rPr>
              <a:t>  </a:t>
            </a:r>
            <a:r>
              <a:rPr kumimoji="1" lang="en-US" altLang="zh-TW" sz="2400" dirty="0">
                <a:solidFill>
                  <a:srgbClr val="0000FF"/>
                </a:solidFill>
                <a:latin typeface="Inconsolata" pitchFamily="49" charset="0"/>
                <a:ea typeface="新細明體" pitchFamily="18" charset="-120"/>
                <a:cs typeface="新細明體" pitchFamily="18" charset="-120"/>
              </a:rPr>
              <a:t>print</a:t>
            </a:r>
            <a:r>
              <a:rPr kumimoji="1" lang="en-US" altLang="zh-TW" sz="2400" dirty="0">
                <a:solidFill>
                  <a:srgbClr val="000000"/>
                </a:solidFill>
                <a:latin typeface="Inconsolata" pitchFamily="49" charset="0"/>
                <a:ea typeface="新細明體" pitchFamily="18" charset="-120"/>
                <a:cs typeface="新細明體" pitchFamily="18" charset="-120"/>
              </a:rPr>
              <a:t>(</a:t>
            </a:r>
            <a:r>
              <a:rPr kumimoji="1" lang="en-US" altLang="zh-TW" sz="2400" dirty="0">
                <a:solidFill>
                  <a:srgbClr val="A31515"/>
                </a:solidFill>
                <a:latin typeface="Inconsolata" pitchFamily="49" charset="0"/>
                <a:ea typeface="新細明體" pitchFamily="18" charset="-120"/>
                <a:cs typeface="新細明體" pitchFamily="18" charset="-120"/>
              </a:rPr>
              <a:t>"{a}\n{c}"</a:t>
            </a:r>
            <a:r>
              <a:rPr kumimoji="1" lang="en-US" altLang="zh-TW" sz="2400" dirty="0">
                <a:solidFill>
                  <a:srgbClr val="000000"/>
                </a:solidFill>
                <a:latin typeface="Inconsolata" pitchFamily="49" charset="0"/>
                <a:ea typeface="新細明體" pitchFamily="18" charset="-120"/>
                <a:cs typeface="新細明體" pitchFamily="18" charset="-120"/>
              </a:rPr>
              <a:t>.format(a=a, c=b))</a:t>
            </a:r>
            <a:endParaRPr kumimoji="1" lang="en-US" altLang="zh-TW" sz="2400" dirty="0"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5423" y="365125"/>
            <a:ext cx="10758377" cy="1325563"/>
          </a:xfrm>
        </p:spPr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概念 </a:t>
            </a:r>
            <a:r>
              <a:rPr lang="en-US" altLang="zh-TW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：除了印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變數內容</a:t>
            </a:r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外，加了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其他字詞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流程圖: 替代處理程序 3"/>
          <p:cNvSpPr/>
          <p:nvPr/>
        </p:nvSpPr>
        <p:spPr>
          <a:xfrm>
            <a:off x="446567" y="1552354"/>
            <a:ext cx="7347098" cy="3309842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127000" cmpd="thickThin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1" fontAlgn="base">
              <a:spcBef>
                <a:spcPts val="500"/>
              </a:spcBef>
              <a:spcAft>
                <a:spcPct val="0"/>
              </a:spcAft>
            </a:pPr>
            <a:r>
              <a:rPr kumimoji="1"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a=</a:t>
            </a:r>
            <a:r>
              <a:rPr kumimoji="1" lang="en-US" altLang="zh-TW" sz="2400" dirty="0">
                <a:solidFill>
                  <a:srgbClr val="0988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11</a:t>
            </a:r>
            <a:endParaRPr kumimoji="1"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  <a:p>
            <a:pPr lvl="1" eaLnBrk="0" fontAlgn="base" hangingPunct="0">
              <a:spcBef>
                <a:spcPts val="500"/>
              </a:spcBef>
              <a:spcAft>
                <a:spcPct val="0"/>
              </a:spcAft>
            </a:pPr>
            <a:r>
              <a:rPr kumimoji="1"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b=</a:t>
            </a:r>
            <a:r>
              <a:rPr kumimoji="1" lang="en-US" altLang="zh-TW" sz="2400" dirty="0">
                <a:solidFill>
                  <a:srgbClr val="0988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12</a:t>
            </a:r>
            <a:endParaRPr kumimoji="1"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  <a:p>
            <a:pPr lvl="1" eaLnBrk="0" fontAlgn="base" hangingPunct="0">
              <a:spcBef>
                <a:spcPts val="500"/>
              </a:spcBef>
              <a:spcAft>
                <a:spcPct val="0"/>
              </a:spcAft>
            </a:pPr>
            <a:r>
              <a:rPr kumimoji="1"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print</a:t>
            </a:r>
            <a:r>
              <a:rPr kumimoji="1"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(</a:t>
            </a:r>
            <a:r>
              <a:rPr kumimoji="1" lang="en-US" altLang="zh-TW" sz="2400" dirty="0">
                <a:solidFill>
                  <a:srgbClr val="A315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"</a:t>
            </a:r>
            <a:r>
              <a:rPr kumimoji="1" lang="zh-TW" altLang="en-US" sz="2400" dirty="0">
                <a:solidFill>
                  <a:srgbClr val="A315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我家有</a:t>
            </a:r>
            <a:r>
              <a:rPr kumimoji="1" lang="en-US" altLang="zh-TW" sz="2400" dirty="0">
                <a:solidFill>
                  <a:srgbClr val="A315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{0}</a:t>
            </a:r>
            <a:r>
              <a:rPr kumimoji="1" lang="zh-TW" altLang="en-US" sz="2400" dirty="0">
                <a:solidFill>
                  <a:srgbClr val="A315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隻狗</a:t>
            </a:r>
            <a:r>
              <a:rPr kumimoji="1" lang="en-US" altLang="zh-TW" sz="2400" dirty="0">
                <a:solidFill>
                  <a:srgbClr val="A315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"</a:t>
            </a:r>
            <a:r>
              <a:rPr kumimoji="1"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.format(a))</a:t>
            </a:r>
            <a:endParaRPr kumimoji="1"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  <a:p>
            <a:pPr lvl="1" eaLnBrk="0" fontAlgn="base" hangingPunct="0">
              <a:spcBef>
                <a:spcPts val="500"/>
              </a:spcBef>
              <a:spcAft>
                <a:spcPct val="0"/>
              </a:spcAft>
            </a:pPr>
            <a:r>
              <a:rPr kumimoji="1"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Print</a:t>
            </a:r>
            <a:r>
              <a:rPr kumimoji="1"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(</a:t>
            </a:r>
            <a:r>
              <a:rPr kumimoji="1" lang="en-US" altLang="zh-TW" sz="2400" dirty="0">
                <a:solidFill>
                  <a:srgbClr val="A315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“</a:t>
            </a:r>
            <a:r>
              <a:rPr kumimoji="1" lang="zh-TW" altLang="en-US" sz="2400" dirty="0">
                <a:solidFill>
                  <a:srgbClr val="A315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我家有</a:t>
            </a:r>
            <a:r>
              <a:rPr kumimoji="1" lang="en-US" altLang="zh-TW" sz="2400" dirty="0">
                <a:solidFill>
                  <a:srgbClr val="A315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{0}</a:t>
            </a:r>
            <a:r>
              <a:rPr kumimoji="1" lang="zh-TW" altLang="en-US" sz="2400" dirty="0">
                <a:solidFill>
                  <a:srgbClr val="A315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隻貓</a:t>
            </a:r>
            <a:r>
              <a:rPr kumimoji="1" lang="en-US" altLang="zh-TW" sz="2400" dirty="0">
                <a:solidFill>
                  <a:srgbClr val="A315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”</a:t>
            </a:r>
            <a:r>
              <a:rPr kumimoji="1"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.format(b))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 descr="v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3697" y="4235661"/>
            <a:ext cx="1727838" cy="144892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855699" y="1392866"/>
            <a:ext cx="779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b="1" dirty="0"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nsolas" pitchFamily="49" charset="0"/>
                <a:ea typeface="DFPaoW4-B5" pitchFamily="65" charset="-122"/>
                <a:cs typeface="Consolas" pitchFamily="49" charset="0"/>
              </a:rPr>
              <a:t>03-7.py</a:t>
            </a:r>
            <a:endParaRPr lang="zh-TW" altLang="en-US" sz="1200" b="1" dirty="0">
              <a:solidFill>
                <a:schemeClr val="bg1">
                  <a:lumMod val="9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onsolas" pitchFamily="49" charset="0"/>
              <a:ea typeface="DFPaoW4-B5" pitchFamily="65" charset="-122"/>
              <a:cs typeface="Consolas" pitchFamily="49" charset="0"/>
            </a:endParaRPr>
          </a:p>
        </p:txBody>
      </p:sp>
      <p:sp>
        <p:nvSpPr>
          <p:cNvPr id="8" name="右彎箭號 7"/>
          <p:cNvSpPr/>
          <p:nvPr/>
        </p:nvSpPr>
        <p:spPr>
          <a:xfrm rot="5400000">
            <a:off x="7825869" y="3362903"/>
            <a:ext cx="1407022" cy="1351431"/>
          </a:xfrm>
          <a:prstGeom prst="bentArrow">
            <a:avLst>
              <a:gd name="adj1" fmla="val 21066"/>
              <a:gd name="adj2" fmla="val 25000"/>
              <a:gd name="adj3" fmla="val 25000"/>
              <a:gd name="adj4" fmla="val 43750"/>
            </a:avLst>
          </a:prstGeom>
          <a:gradFill flip="none" rotWithShape="0">
            <a:gsLst>
              <a:gs pos="68000">
                <a:schemeClr val="accent2">
                  <a:lumMod val="110000"/>
                  <a:satMod val="105000"/>
                  <a:tint val="67000"/>
                </a:schemeClr>
              </a:gs>
              <a:gs pos="0">
                <a:srgbClr val="D1D1D1">
                  <a:alpha val="89804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 descr="未命名.png"/>
          <p:cNvPicPr>
            <a:picLocks noChangeAspect="1"/>
          </p:cNvPicPr>
          <p:nvPr/>
        </p:nvPicPr>
        <p:blipFill rotWithShape="1">
          <a:blip r:embed="rId3"/>
          <a:srcRect t="35887"/>
          <a:stretch/>
        </p:blipFill>
        <p:spPr>
          <a:xfrm>
            <a:off x="7007944" y="5684584"/>
            <a:ext cx="4797810" cy="5673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文字方塊 10"/>
          <p:cNvSpPr txBox="1"/>
          <p:nvPr/>
        </p:nvSpPr>
        <p:spPr>
          <a:xfrm>
            <a:off x="8346436" y="4751249"/>
            <a:ext cx="124906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000" b="1" dirty="0">
                <a:latin typeface="【微博：暖色君】PP体" pitchFamily="82" charset="-120"/>
                <a:ea typeface="【微博：暖色君】PP体" pitchFamily="82" charset="-120"/>
                <a:cs typeface="【微博：暖色君】PP体" pitchFamily="82" charset="-120"/>
              </a:rPr>
              <a:t>執行結果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4F9EC615-4B93-4CD3-B1D4-9B35B439B39A}"/>
              </a:ext>
            </a:extLst>
          </p:cNvPr>
          <p:cNvSpPr txBox="1">
            <a:spLocks/>
          </p:cNvSpPr>
          <p:nvPr/>
        </p:nvSpPr>
        <p:spPr>
          <a:xfrm>
            <a:off x="595423" y="365125"/>
            <a:ext cx="10758377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概念 </a:t>
            </a:r>
            <a:r>
              <a:rPr lang="en-US" altLang="zh-TW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br>
              <a:rPr lang="en-US" altLang="zh-TW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在同一行輸出兩個變數，並且加上其他說明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4" name="流程圖: 替代處理程序 3">
            <a:extLst>
              <a:ext uri="{FF2B5EF4-FFF2-40B4-BE49-F238E27FC236}">
                <a16:creationId xmlns:a16="http://schemas.microsoft.com/office/drawing/2014/main" id="{E317BAFB-98A5-40D9-8BE3-C5628CB9DC29}"/>
              </a:ext>
            </a:extLst>
          </p:cNvPr>
          <p:cNvSpPr/>
          <p:nvPr/>
        </p:nvSpPr>
        <p:spPr>
          <a:xfrm>
            <a:off x="345983" y="1903515"/>
            <a:ext cx="7347098" cy="3309842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127000" cmpd="thickThin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1" fontAlgn="base">
              <a:spcBef>
                <a:spcPts val="500"/>
              </a:spcBef>
              <a:spcAft>
                <a:spcPct val="0"/>
              </a:spcAft>
            </a:pPr>
            <a:r>
              <a:rPr kumimoji="1"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a=</a:t>
            </a:r>
            <a:r>
              <a:rPr kumimoji="1" lang="en-US" altLang="zh-TW" sz="2400" dirty="0">
                <a:solidFill>
                  <a:srgbClr val="0988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11</a:t>
            </a:r>
            <a:endParaRPr kumimoji="1"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  <a:p>
            <a:pPr lvl="1" eaLnBrk="0" fontAlgn="base" hangingPunct="0">
              <a:spcBef>
                <a:spcPts val="500"/>
              </a:spcBef>
              <a:spcAft>
                <a:spcPct val="0"/>
              </a:spcAft>
            </a:pPr>
            <a:r>
              <a:rPr kumimoji="1"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b=</a:t>
            </a:r>
            <a:r>
              <a:rPr kumimoji="1" lang="en-US" altLang="zh-TW" sz="2400" dirty="0">
                <a:solidFill>
                  <a:srgbClr val="0988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12</a:t>
            </a:r>
            <a:endParaRPr kumimoji="1"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  <a:p>
            <a:pPr lvl="1" eaLnBrk="0" fontAlgn="base" hangingPunct="0">
              <a:spcBef>
                <a:spcPts val="500"/>
              </a:spcBef>
              <a:spcAft>
                <a:spcPct val="0"/>
              </a:spcAft>
            </a:pPr>
            <a:r>
              <a:rPr kumimoji="1" lang="en-US" altLang="zh-TW" sz="2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print</a:t>
            </a:r>
            <a:r>
              <a:rPr kumimoji="1"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(</a:t>
            </a:r>
            <a:r>
              <a:rPr kumimoji="1" lang="en-US" altLang="zh-TW" sz="2000" dirty="0">
                <a:solidFill>
                  <a:srgbClr val="A315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"</a:t>
            </a:r>
            <a:r>
              <a:rPr kumimoji="1" lang="zh-TW" altLang="en-US" sz="2000" dirty="0">
                <a:solidFill>
                  <a:srgbClr val="A315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我家有</a:t>
            </a:r>
            <a:r>
              <a:rPr kumimoji="1" lang="en-US" altLang="zh-TW" sz="2000" dirty="0">
                <a:solidFill>
                  <a:srgbClr val="A315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{</a:t>
            </a:r>
            <a:r>
              <a:rPr kumimoji="1" lang="en-US" altLang="zh-TW" sz="20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0</a:t>
            </a:r>
            <a:r>
              <a:rPr kumimoji="1" lang="en-US" altLang="zh-TW" sz="2000" dirty="0">
                <a:solidFill>
                  <a:srgbClr val="A315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}</a:t>
            </a:r>
            <a:r>
              <a:rPr kumimoji="1" lang="zh-TW" altLang="en-US" sz="2000" dirty="0">
                <a:solidFill>
                  <a:srgbClr val="A315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隻狗</a:t>
            </a:r>
            <a:r>
              <a:rPr kumimoji="1" lang="en-US" altLang="zh-TW" sz="2000" dirty="0">
                <a:solidFill>
                  <a:srgbClr val="A315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{</a:t>
            </a:r>
            <a:r>
              <a:rPr kumimoji="1" lang="en-US" altLang="zh-TW" sz="20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1</a:t>
            </a:r>
            <a:r>
              <a:rPr kumimoji="1" lang="en-US" altLang="zh-TW" sz="2000" dirty="0">
                <a:solidFill>
                  <a:srgbClr val="A315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}</a:t>
            </a:r>
            <a:r>
              <a:rPr kumimoji="1" lang="zh-TW" altLang="en-US" sz="2000" dirty="0">
                <a:solidFill>
                  <a:srgbClr val="A315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隻貓</a:t>
            </a:r>
            <a:r>
              <a:rPr kumimoji="1" lang="en-US" altLang="zh-TW" sz="2000" dirty="0">
                <a:solidFill>
                  <a:srgbClr val="A315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"</a:t>
            </a:r>
            <a:r>
              <a:rPr kumimoji="1"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.format(</a:t>
            </a:r>
            <a:r>
              <a:rPr kumimoji="1" lang="en-US" altLang="zh-TW" sz="2000" dirty="0" err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a</a:t>
            </a:r>
            <a:r>
              <a:rPr kumimoji="1"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,</a:t>
            </a:r>
            <a:r>
              <a:rPr kumimoji="1" lang="en-US" altLang="zh-TW" sz="2000" dirty="0" err="1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b</a:t>
            </a:r>
            <a:r>
              <a:rPr kumimoji="1"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))</a:t>
            </a:r>
            <a:endParaRPr kumimoji="1"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pic>
        <p:nvPicPr>
          <p:cNvPr id="5" name="圖片 4" descr="v9.png">
            <a:extLst>
              <a:ext uri="{FF2B5EF4-FFF2-40B4-BE49-F238E27FC236}">
                <a16:creationId xmlns:a16="http://schemas.microsoft.com/office/drawing/2014/main" id="{EC1C1C9C-7042-4977-8551-043FD05AA16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5613" y="4807095"/>
            <a:ext cx="1727838" cy="1448923"/>
          </a:xfrm>
          <a:prstGeom prst="rect">
            <a:avLst/>
          </a:prstGeom>
        </p:spPr>
      </p:pic>
      <p:sp>
        <p:nvSpPr>
          <p:cNvPr id="6" name="右彎箭號 7">
            <a:extLst>
              <a:ext uri="{FF2B5EF4-FFF2-40B4-BE49-F238E27FC236}">
                <a16:creationId xmlns:a16="http://schemas.microsoft.com/office/drawing/2014/main" id="{A638C505-636E-4687-ABC5-5165071FB50D}"/>
              </a:ext>
            </a:extLst>
          </p:cNvPr>
          <p:cNvSpPr/>
          <p:nvPr/>
        </p:nvSpPr>
        <p:spPr>
          <a:xfrm rot="5400000">
            <a:off x="7825869" y="3362903"/>
            <a:ext cx="1407022" cy="1351431"/>
          </a:xfrm>
          <a:prstGeom prst="bentArrow">
            <a:avLst>
              <a:gd name="adj1" fmla="val 21066"/>
              <a:gd name="adj2" fmla="val 25000"/>
              <a:gd name="adj3" fmla="val 25000"/>
              <a:gd name="adj4" fmla="val 43750"/>
            </a:avLst>
          </a:prstGeom>
          <a:gradFill flip="none" rotWithShape="0">
            <a:gsLst>
              <a:gs pos="68000">
                <a:schemeClr val="accent2">
                  <a:lumMod val="110000"/>
                  <a:satMod val="105000"/>
                  <a:tint val="67000"/>
                </a:schemeClr>
              </a:gs>
              <a:gs pos="0">
                <a:srgbClr val="D1D1D1">
                  <a:alpha val="89804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 descr="未命名.png">
            <a:extLst>
              <a:ext uri="{FF2B5EF4-FFF2-40B4-BE49-F238E27FC236}">
                <a16:creationId xmlns:a16="http://schemas.microsoft.com/office/drawing/2014/main" id="{9115962F-4652-4FE3-902E-78C1D1B0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886" b="1"/>
          <a:stretch/>
        </p:blipFill>
        <p:spPr>
          <a:xfrm>
            <a:off x="7007944" y="5684584"/>
            <a:ext cx="4797810" cy="5673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DDC5C582-ED25-4E04-8C7A-5619368C7AA5}"/>
              </a:ext>
            </a:extLst>
          </p:cNvPr>
          <p:cNvSpPr txBox="1"/>
          <p:nvPr/>
        </p:nvSpPr>
        <p:spPr>
          <a:xfrm>
            <a:off x="8346436" y="4751249"/>
            <a:ext cx="124906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000" b="1" dirty="0">
                <a:latin typeface="【微博：暖色君】PP体" pitchFamily="82" charset="-120"/>
                <a:ea typeface="【微博：暖色君】PP体" pitchFamily="82" charset="-120"/>
                <a:cs typeface="【微博：暖色君】PP体" pitchFamily="82" charset="-120"/>
              </a:rPr>
              <a:t>執行結果</a:t>
            </a:r>
          </a:p>
        </p:txBody>
      </p:sp>
    </p:spTree>
    <p:extLst>
      <p:ext uri="{BB962C8B-B14F-4D97-AF65-F5344CB8AC3E}">
        <p14:creationId xmlns:p14="http://schemas.microsoft.com/office/powerpoint/2010/main" val="134183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一張含有 物件 的圖片&#10;&#10;描述是以高可信度產生">
            <a:extLst>
              <a:ext uri="{FF2B5EF4-FFF2-40B4-BE49-F238E27FC236}">
                <a16:creationId xmlns:a16="http://schemas.microsoft.com/office/drawing/2014/main" id="{1B5F7605-9B00-4326-8A30-30BB64D8E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290" y="176241"/>
            <a:ext cx="8881241" cy="6505517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8D6D12E9-4618-4394-A85D-C10E910B2651}"/>
              </a:ext>
            </a:extLst>
          </p:cNvPr>
          <p:cNvSpPr txBox="1"/>
          <p:nvPr/>
        </p:nvSpPr>
        <p:spPr>
          <a:xfrm>
            <a:off x="3101909" y="2226014"/>
            <a:ext cx="36391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寫一個程式，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指定一個溫度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變數</a:t>
            </a:r>
            <a:r>
              <a:rPr lang="en-US" altLang="zh-TW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並且印出來。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1D6B9686-B96B-44C3-B565-7DD48EE05EFE}"/>
              </a:ext>
            </a:extLst>
          </p:cNvPr>
          <p:cNvSpPr txBox="1"/>
          <p:nvPr/>
        </p:nvSpPr>
        <p:spPr>
          <a:xfrm>
            <a:off x="6862394" y="450005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</a:p>
        </p:txBody>
      </p:sp>
    </p:spTree>
    <p:extLst>
      <p:ext uri="{BB962C8B-B14F-4D97-AF65-F5344CB8AC3E}">
        <p14:creationId xmlns:p14="http://schemas.microsoft.com/office/powerpoint/2010/main" val="14341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60"/>
    </mc:Choice>
    <mc:Fallback xmlns="">
      <p:transition spd="slow" advTm="1226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0DF0F0-5FA4-4B6D-B3FD-5448D22A405B}"/>
              </a:ext>
            </a:extLst>
          </p:cNvPr>
          <p:cNvSpPr txBox="1">
            <a:spLocks/>
          </p:cNvSpPr>
          <p:nvPr/>
        </p:nvSpPr>
        <p:spPr>
          <a:xfrm>
            <a:off x="802240" y="1087851"/>
            <a:ext cx="10587519" cy="14550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變數的值</a:t>
            </a:r>
            <a:r>
              <a:rPr lang="en-US" altLang="zh-TW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en-US" altLang="zh-TW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放在電腦的記憶體，記憶體猶如資料的家</a:t>
            </a:r>
          </a:p>
        </p:txBody>
      </p:sp>
      <p:pic>
        <p:nvPicPr>
          <p:cNvPr id="1026" name="Picture 2" descr="「記憶體」的圖片搜尋結果">
            <a:extLst>
              <a:ext uri="{FF2B5EF4-FFF2-40B4-BE49-F238E27FC236}">
                <a16:creationId xmlns:a16="http://schemas.microsoft.com/office/drawing/2014/main" id="{1ED6D82B-8CB5-4696-BD4B-8E7BD68C0B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4" t="9739" b="17554"/>
          <a:stretch/>
        </p:blipFill>
        <p:spPr bwMode="auto">
          <a:xfrm>
            <a:off x="2588530" y="2761819"/>
            <a:ext cx="6404740" cy="33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041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64"/>
    </mc:Choice>
    <mc:Fallback xmlns="">
      <p:transition spd="slow" advTm="2176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0DF0F0-5FA4-4B6D-B3FD-5448D22A405B}"/>
              </a:ext>
            </a:extLst>
          </p:cNvPr>
          <p:cNvSpPr txBox="1">
            <a:spLocks/>
          </p:cNvSpPr>
          <p:nvPr/>
        </p:nvSpPr>
        <p:spPr>
          <a:xfrm>
            <a:off x="2161831" y="724648"/>
            <a:ext cx="7678856" cy="7757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變數進駐記憶體，如何圈地？</a:t>
            </a:r>
          </a:p>
        </p:txBody>
      </p:sp>
      <p:pic>
        <p:nvPicPr>
          <p:cNvPr id="1026" name="Picture 2" descr="「記憶體」的圖片搜尋結果">
            <a:extLst>
              <a:ext uri="{FF2B5EF4-FFF2-40B4-BE49-F238E27FC236}">
                <a16:creationId xmlns:a16="http://schemas.microsoft.com/office/drawing/2014/main" id="{1ED6D82B-8CB5-4696-BD4B-8E7BD68C0B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4" t="9739" b="17554"/>
          <a:stretch/>
        </p:blipFill>
        <p:spPr bwMode="auto">
          <a:xfrm>
            <a:off x="683172" y="2953408"/>
            <a:ext cx="6404740" cy="33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03728458-1B94-466D-8642-689F9BE8D0BB}"/>
              </a:ext>
            </a:extLst>
          </p:cNvPr>
          <p:cNvGraphicFramePr>
            <a:graphicFrameLocks noGrp="1"/>
          </p:cNvGraphicFramePr>
          <p:nvPr/>
        </p:nvGraphicFramePr>
        <p:xfrm>
          <a:off x="8507896" y="3429000"/>
          <a:ext cx="326369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7792">
                  <a:extLst>
                    <a:ext uri="{9D8B030D-6E8A-4147-A177-3AD203B41FA5}">
                      <a16:colId xmlns:a16="http://schemas.microsoft.com/office/drawing/2014/main" val="4073268126"/>
                    </a:ext>
                  </a:extLst>
                </a:gridCol>
                <a:gridCol w="1855898">
                  <a:extLst>
                    <a:ext uri="{9D8B030D-6E8A-4147-A177-3AD203B41FA5}">
                      <a16:colId xmlns:a16="http://schemas.microsoft.com/office/drawing/2014/main" val="1218472195"/>
                    </a:ext>
                  </a:extLst>
                </a:gridCol>
              </a:tblGrid>
              <a:tr h="209003"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位置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存放的資料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878769"/>
                  </a:ext>
                </a:extLst>
              </a:tr>
              <a:tr h="2090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第一個櫃子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139530"/>
                  </a:ext>
                </a:extLst>
              </a:tr>
              <a:tr h="20900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352869"/>
                  </a:ext>
                </a:extLst>
              </a:tr>
              <a:tr h="209003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812240"/>
                  </a:ext>
                </a:extLst>
              </a:tr>
              <a:tr h="209003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60858"/>
                  </a:ext>
                </a:extLst>
              </a:tr>
              <a:tr h="20900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243981"/>
                  </a:ext>
                </a:extLst>
              </a:tr>
            </a:tbl>
          </a:graphicData>
        </a:graphic>
      </p:graphicFrame>
      <p:sp>
        <p:nvSpPr>
          <p:cNvPr id="9" name="箭號: 弧形下彎 8">
            <a:extLst>
              <a:ext uri="{FF2B5EF4-FFF2-40B4-BE49-F238E27FC236}">
                <a16:creationId xmlns:a16="http://schemas.microsoft.com/office/drawing/2014/main" id="{A8BE9382-DF84-4C16-B66B-59A2605CE7CB}"/>
              </a:ext>
            </a:extLst>
          </p:cNvPr>
          <p:cNvSpPr/>
          <p:nvPr/>
        </p:nvSpPr>
        <p:spPr>
          <a:xfrm>
            <a:off x="6451077" y="1692717"/>
            <a:ext cx="3840480" cy="1068405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CD133B3-956F-4BA5-949F-7370232D0AB3}"/>
              </a:ext>
            </a:extLst>
          </p:cNvPr>
          <p:cNvSpPr txBox="1"/>
          <p:nvPr/>
        </p:nvSpPr>
        <p:spPr>
          <a:xfrm>
            <a:off x="8882743" y="296310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想像為有編號的櫃子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154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64"/>
    </mc:Choice>
    <mc:Fallback xmlns="">
      <p:transition spd="slow" advTm="217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流程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b="9484"/>
          <a:stretch/>
        </p:blipFill>
        <p:spPr>
          <a:xfrm>
            <a:off x="4306212" y="1243242"/>
            <a:ext cx="3146147" cy="493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34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圖: 替代處理程序 1"/>
          <p:cNvSpPr/>
          <p:nvPr/>
        </p:nvSpPr>
        <p:spPr>
          <a:xfrm>
            <a:off x="2179673" y="2041450"/>
            <a:ext cx="7538485" cy="3009015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127000" cmpd="thickThin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2800" dirty="0">
                <a:ln cmpd="thinThick">
                  <a:noFill/>
                </a:ln>
                <a:solidFill>
                  <a:srgbClr val="C00000"/>
                </a:solidFill>
              </a:rPr>
              <a:t>a = 3</a:t>
            </a:r>
            <a:r>
              <a:rPr lang="zh-TW" altLang="en-US" sz="2800" dirty="0">
                <a:ln cmpd="thinThick">
                  <a:noFill/>
                </a:ln>
                <a:solidFill>
                  <a:srgbClr val="C00000"/>
                </a:solidFill>
              </a:rPr>
              <a:t> </a:t>
            </a:r>
            <a:r>
              <a:rPr lang="en-US" altLang="zh-TW" sz="2800" dirty="0">
                <a:ln cmpd="thinThick">
                  <a:noFill/>
                </a:ln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# </a:t>
            </a:r>
            <a:r>
              <a:rPr lang="zh-TW" altLang="en-US" sz="2800" dirty="0">
                <a:ln cmpd="thinThick">
                  <a:noFill/>
                </a:ln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註解</a:t>
            </a:r>
            <a:r>
              <a:rPr lang="en-US" altLang="zh-TW" sz="2800" dirty="0">
                <a:ln cmpd="thinThick">
                  <a:noFill/>
                </a:ln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1 ,</a:t>
            </a:r>
            <a:r>
              <a:rPr lang="zh-TW" altLang="en-US" sz="2800" dirty="0">
                <a:ln cmpd="thinThick">
                  <a:noFill/>
                </a:ln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註解</a:t>
            </a:r>
            <a:r>
              <a:rPr lang="en-US" altLang="zh-TW" sz="2800" dirty="0">
                <a:ln cmpd="thinThick">
                  <a:noFill/>
                </a:ln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  <a:p>
            <a:r>
              <a:rPr lang="en-US" altLang="zh-TW" sz="2800" dirty="0">
                <a:ln cmpd="thinThick">
                  <a:noFill/>
                </a:ln>
                <a:solidFill>
                  <a:srgbClr val="C00000"/>
                </a:solidFill>
              </a:rPr>
              <a:t>print(a)</a:t>
            </a:r>
            <a:r>
              <a:rPr lang="en-US" altLang="zh-TW" sz="2800" dirty="0">
                <a:ln cmpd="thinThick">
                  <a:noFill/>
                </a:ln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>
                <a:ln cmpd="thinThick">
                  <a:noFill/>
                </a:ln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# </a:t>
            </a:r>
            <a:r>
              <a:rPr lang="zh-TW" altLang="en-US" sz="2800" dirty="0">
                <a:ln cmpd="thinThick">
                  <a:noFill/>
                </a:ln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註解</a:t>
            </a:r>
            <a:r>
              <a:rPr lang="en-US" altLang="zh-TW" sz="2800" dirty="0">
                <a:ln cmpd="thinThick">
                  <a:noFill/>
                </a:ln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800" dirty="0">
              <a:ln cmpd="thinThick">
                <a:noFill/>
              </a:ln>
            </a:endParaRPr>
          </a:p>
        </p:txBody>
      </p:sp>
      <p:pic>
        <p:nvPicPr>
          <p:cNvPr id="3" name="圖片 2" descr="v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173" y="4557904"/>
            <a:ext cx="1566238" cy="1566238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1893718E-B49A-42A7-8CC5-E733DE7BBC84}"/>
              </a:ext>
            </a:extLst>
          </p:cNvPr>
          <p:cNvSpPr txBox="1">
            <a:spLocks/>
          </p:cNvSpPr>
          <p:nvPr/>
        </p:nvSpPr>
        <p:spPr>
          <a:xfrm>
            <a:off x="528368" y="747230"/>
            <a:ext cx="10515600" cy="803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程式碼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4">
            <a:extLst>
              <a:ext uri="{FF2B5EF4-FFF2-40B4-BE49-F238E27FC236}">
                <a16:creationId xmlns:a16="http://schemas.microsoft.com/office/drawing/2014/main" id="{4E984BC3-4B0E-4795-A82B-A9A2AA7DDCD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註解</a:t>
            </a:r>
            <a:r>
              <a:rPr lang="en-US" altLang="zh-TW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dirty="0">
                <a:solidFill>
                  <a:srgbClr val="C00000"/>
                </a:solidFill>
              </a:rPr>
              <a:t>=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的用法</a:t>
            </a:r>
          </a:p>
        </p:txBody>
      </p:sp>
      <p:graphicFrame>
        <p:nvGraphicFramePr>
          <p:cNvPr id="4" name="資料庫圖表 3"/>
          <p:cNvGraphicFramePr/>
          <p:nvPr/>
        </p:nvGraphicFramePr>
        <p:xfrm>
          <a:off x="170926" y="1181149"/>
          <a:ext cx="1202107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圖片 4" descr="圖片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80" y="1160042"/>
            <a:ext cx="12087370" cy="54310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453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72"/>
    </mc:Choice>
    <mc:Fallback xmlns="">
      <p:transition spd="slow" advTm="3027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42C74785-EC4F-4560-B04F-0EE1FED7F2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542637"/>
              </p:ext>
            </p:extLst>
          </p:nvPr>
        </p:nvGraphicFramePr>
        <p:xfrm>
          <a:off x="8841378" y="3043221"/>
          <a:ext cx="2453640" cy="188583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57378">
                  <a:extLst>
                    <a:ext uri="{9D8B030D-6E8A-4147-A177-3AD203B41FA5}">
                      <a16:colId xmlns:a16="http://schemas.microsoft.com/office/drawing/2014/main" val="4073268126"/>
                    </a:ext>
                  </a:extLst>
                </a:gridCol>
                <a:gridCol w="1696262">
                  <a:extLst>
                    <a:ext uri="{9D8B030D-6E8A-4147-A177-3AD203B41FA5}">
                      <a16:colId xmlns:a16="http://schemas.microsoft.com/office/drawing/2014/main" val="1218472195"/>
                    </a:ext>
                  </a:extLst>
                </a:gridCol>
              </a:tblGrid>
              <a:tr h="694779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櫃子名稱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存放的資料</a:t>
                      </a:r>
                      <a:endParaRPr lang="zh-TW" altLang="en-US" b="1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878769"/>
                  </a:ext>
                </a:extLst>
              </a:tr>
              <a:tr h="3970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effectLst/>
                        </a:rPr>
                        <a:t>a</a:t>
                      </a:r>
                      <a:endParaRPr lang="zh-TW" altLang="en-US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effectLst/>
                        </a:rPr>
                        <a:t>3</a:t>
                      </a:r>
                      <a:endParaRPr lang="zh-TW" altLang="en-US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139530"/>
                  </a:ext>
                </a:extLst>
              </a:tr>
              <a:tr h="397017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352869"/>
                  </a:ext>
                </a:extLst>
              </a:tr>
              <a:tr h="397017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812240"/>
                  </a:ext>
                </a:extLst>
              </a:tr>
            </a:tbl>
          </a:graphicData>
        </a:graphic>
      </p:graphicFrame>
      <p:sp>
        <p:nvSpPr>
          <p:cNvPr id="5" name="標題 4">
            <a:extLst>
              <a:ext uri="{FF2B5EF4-FFF2-40B4-BE49-F238E27FC236}">
                <a16:creationId xmlns:a16="http://schemas.microsoft.com/office/drawing/2014/main" id="{97D4A45F-EA35-4686-BCD1-78C8507CB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73" y="110105"/>
            <a:ext cx="10515600" cy="1325563"/>
          </a:xfrm>
        </p:spPr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註解</a:t>
            </a:r>
            <a:r>
              <a:rPr lang="en-US" altLang="zh-TW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b="1" dirty="0">
                <a:solidFill>
                  <a:srgbClr val="74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en-US" altLang="zh-TW" sz="3200" dirty="0">
                <a:solidFill>
                  <a:srgbClr val="74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=3</a:t>
            </a:r>
            <a:endParaRPr lang="zh-TW" altLang="en-US" sz="3200" dirty="0">
              <a:solidFill>
                <a:srgbClr val="74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8D6E116-5D09-4E20-881F-4B3E7E651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17" y="1500052"/>
            <a:ext cx="8098971" cy="4212771"/>
          </a:xfrm>
          <a:noFill/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程式碼意義</a:t>
            </a:r>
          </a:p>
          <a:p>
            <a:pPr lvl="1"/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代表向電腦申請 </a:t>
            </a:r>
            <a:r>
              <a:rPr lang="zh-TW" altLang="en-US" sz="2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一個櫃子 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準備用來儲放資料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櫃子的位置需要設定名字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是櫃子位置的名字</a:t>
            </a:r>
            <a:endParaRPr lang="en-US" altLang="zh-TW" dirty="0">
              <a:ln w="0" cap="sq" cmpd="sng">
                <a:noFill/>
                <a:round/>
              </a:ln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100" dirty="0">
                <a:ln w="0" cap="sq" cmpd="sng">
                  <a:noFill/>
                  <a:round/>
                </a:ln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 </a:t>
            </a:r>
            <a:r>
              <a:rPr lang="zh-TW" altLang="en-US" sz="2100" dirty="0">
                <a:ln w="0" cap="sq" cmpd="sng">
                  <a:noFill/>
                  <a:round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稱為</a:t>
            </a:r>
            <a:r>
              <a:rPr lang="zh-TW" altLang="en-US" sz="2100" dirty="0">
                <a:ln w="0" cap="sq" cmpd="sng">
                  <a:noFill/>
                  <a:round/>
                </a:ln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變數名</a:t>
            </a:r>
            <a:endParaRPr lang="en-US" altLang="zh-TW" sz="2100" dirty="0">
              <a:ln w="0" cap="sq" cmpd="sng">
                <a:noFill/>
                <a:round/>
              </a:ln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1900" dirty="0">
              <a:ln w="0" cap="sq" cmpd="sng">
                <a:noFill/>
                <a:round/>
              </a:ln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n w="0" cap="sq" cmpd="sng">
                  <a:noFill/>
                  <a:round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ln w="0" cap="sq" cmpd="sng">
                  <a:noFill/>
                  <a:round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 是資料內容</a:t>
            </a:r>
            <a:endParaRPr lang="en-US" altLang="zh-TW" dirty="0">
              <a:ln w="0" cap="sq" cmpd="sng">
                <a:noFill/>
                <a:round/>
              </a:ln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100" dirty="0">
                <a:ln w="0" cap="sq" cmpd="sng">
                  <a:noFill/>
                  <a:round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100" dirty="0">
                <a:ln w="0" cap="sq" cmpd="sng">
                  <a:noFill/>
                  <a:round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 是櫃子內存放的資料，也可以說</a:t>
            </a:r>
            <a:endParaRPr lang="en-US" altLang="zh-TW" sz="2100" dirty="0">
              <a:ln w="0" cap="sq" cmpd="sng">
                <a:noFill/>
                <a:round/>
              </a:ln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100" dirty="0">
                <a:ln w="0" cap="sq" cmpd="sng">
                  <a:noFill/>
                  <a:round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100" dirty="0">
                <a:ln w="0" cap="sq" cmpd="sng">
                  <a:noFill/>
                  <a:round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 是變數的內容值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80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90"/>
    </mc:Choice>
    <mc:Fallback xmlns="">
      <p:transition spd="slow" advTm="472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7.4|4.2|6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3.9|3.3|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3.9|3.3|3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0.7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Calligraphy</Template>
  <TotalTime>3632</TotalTime>
  <Words>1222</Words>
  <Application>Microsoft Office PowerPoint</Application>
  <PresentationFormat>寬螢幕</PresentationFormat>
  <Paragraphs>197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1" baseType="lpstr">
      <vt:lpstr>【微博：暖色君】PP体</vt:lpstr>
      <vt:lpstr>Inconsolata</vt:lpstr>
      <vt:lpstr>微軟正黑體</vt:lpstr>
      <vt:lpstr>Arial</vt:lpstr>
      <vt:lpstr>Calibri</vt:lpstr>
      <vt:lpstr>Calibri Light</vt:lpstr>
      <vt:lpstr>Consolas</vt:lpstr>
      <vt:lpstr>Wingdings</vt:lpstr>
      <vt:lpstr>Office 佈景主題</vt:lpstr>
      <vt:lpstr>PowerPoint 簡報</vt:lpstr>
      <vt:lpstr>變數/varaible</vt:lpstr>
      <vt:lpstr>PowerPoint 簡報</vt:lpstr>
      <vt:lpstr>PowerPoint 簡報</vt:lpstr>
      <vt:lpstr>PowerPoint 簡報</vt:lpstr>
      <vt:lpstr>流程</vt:lpstr>
      <vt:lpstr>PowerPoint 簡報</vt:lpstr>
      <vt:lpstr>PowerPoint 簡報</vt:lpstr>
      <vt:lpstr>註解2：a=3</vt:lpstr>
      <vt:lpstr>PowerPoint 簡報</vt:lpstr>
      <vt:lpstr>PowerPoint 簡報</vt:lpstr>
      <vt:lpstr>資料內容的類型(資料型態)</vt:lpstr>
      <vt:lpstr>PowerPoint 簡報</vt:lpstr>
      <vt:lpstr>PowerPoint 簡報</vt:lpstr>
      <vt:lpstr>概念1：設定兩個整數並印出</vt:lpstr>
      <vt:lpstr>方法 1：解決每一行一個輸出的狀況</vt:lpstr>
      <vt:lpstr>方法2：使用format解決輸出問題</vt:lpstr>
      <vt:lpstr>方法3：使用format排序版解決輸出問題</vt:lpstr>
      <vt:lpstr>方法4：使用format變數版解決輸出問題</vt:lpstr>
      <vt:lpstr>資料輸出的4種方法總整理</vt:lpstr>
      <vt:lpstr>概念 2：除了印變數內容外，加了其他字詞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楊靜怡</dc:creator>
  <cp:lastModifiedBy>靜怡 楊</cp:lastModifiedBy>
  <cp:revision>289</cp:revision>
  <dcterms:created xsi:type="dcterms:W3CDTF">2017-12-11T01:55:25Z</dcterms:created>
  <dcterms:modified xsi:type="dcterms:W3CDTF">2020-03-07T07:07:03Z</dcterms:modified>
</cp:coreProperties>
</file>