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1" r:id="rId2"/>
    <p:sldId id="271" r:id="rId3"/>
    <p:sldId id="277" r:id="rId4"/>
    <p:sldId id="300" r:id="rId5"/>
    <p:sldId id="288" r:id="rId6"/>
    <p:sldId id="284" r:id="rId7"/>
    <p:sldId id="285" r:id="rId8"/>
    <p:sldId id="294" r:id="rId9"/>
    <p:sldId id="290" r:id="rId10"/>
    <p:sldId id="291" r:id="rId11"/>
    <p:sldId id="292" r:id="rId12"/>
    <p:sldId id="293" r:id="rId13"/>
    <p:sldId id="296" r:id="rId14"/>
    <p:sldId id="297" r:id="rId15"/>
    <p:sldId id="299" r:id="rId1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ABFCF23-3B69-468F-B69F-88F6DE6A72F2}" styleName="中等深淺樣式 1 - 輔色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9DCAF9ED-07DC-4A11-8D7F-57B35C25682E}" styleName="中等深淺樣式 1 - 輔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6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9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9E7A957-4B8B-4427-BA93-2494ECCF32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129BE36D-B311-45DC-958C-699475B5E3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527B1C9-729A-4C44-B589-479CC7A7B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6CA4D-78B2-489B-8775-FBADBAFDC01F}" type="datetimeFigureOut">
              <a:rPr lang="zh-TW" altLang="en-US" smtClean="0"/>
              <a:pPr/>
              <a:t>2020/3/21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98FA077-FBA9-4DEE-AAE2-CC423BB25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0004477-9BBA-4576-BC0F-558335C23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34295-8365-46A9-AB0E-5589F55496E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3188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5152E67-FBB8-4F52-A79D-83956F8D6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2F72506A-4C98-4188-A29B-6F87E2BABE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A657463-C307-4398-BD4A-98F7F6E9D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6CA4D-78B2-489B-8775-FBADBAFDC01F}" type="datetimeFigureOut">
              <a:rPr lang="zh-TW" altLang="en-US" smtClean="0"/>
              <a:pPr/>
              <a:t>2020/3/21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A8970E4-88DE-4561-920D-61B13E13E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5A2414B-116F-49CB-AA3B-0E370E55E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34295-8365-46A9-AB0E-5589F55496E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8798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3CC41E52-7881-4A64-B71E-7A5413F252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29BDE671-BB3A-4A4A-8910-175E83203C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064B710-1479-4A51-9CA5-95798718B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6CA4D-78B2-489B-8775-FBADBAFDC01F}" type="datetimeFigureOut">
              <a:rPr lang="zh-TW" altLang="en-US" smtClean="0"/>
              <a:pPr/>
              <a:t>2020/3/21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DC43577-5498-4219-8A28-F019FCF23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2C9F725-D7EA-4836-B9D0-32C34E043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34295-8365-46A9-AB0E-5589F55496E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2317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5902E95-1341-4515-A3AD-8A471FD81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8147378-6C8F-46D4-947D-C48A7AA6CC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6305B04-8E0F-4FFC-B5AA-A8BDC43E4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6CA4D-78B2-489B-8775-FBADBAFDC01F}" type="datetimeFigureOut">
              <a:rPr lang="zh-TW" altLang="en-US" smtClean="0"/>
              <a:pPr/>
              <a:t>2020/3/21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724FB10-D296-4786-A9B3-FEF2F77E2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597967D-C12F-49B5-9E3D-120455E17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34295-8365-46A9-AB0E-5589F55496E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2319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8717DC7-7E8C-409A-9823-9F2C5525E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2066D4A2-DEBB-4D52-87E8-145450482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0F8153A-7288-4174-BEE1-AA1466DBD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6CA4D-78B2-489B-8775-FBADBAFDC01F}" type="datetimeFigureOut">
              <a:rPr lang="zh-TW" altLang="en-US" smtClean="0"/>
              <a:pPr/>
              <a:t>2020/3/21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6B5E99E-DE42-46C1-A019-620B660EE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3CC30C6-A548-4C53-B63A-34D9A3024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34295-8365-46A9-AB0E-5589F55496E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545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FEA26DA-7F45-468B-862E-2ABBC96330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5684B60-C569-48B4-86E8-FB386F15C0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C82FE5-58EA-44A6-8C32-2BA66ECC04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8DA7AA8-1350-482A-BFB7-CA2F5D449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6CA4D-78B2-489B-8775-FBADBAFDC01F}" type="datetimeFigureOut">
              <a:rPr lang="zh-TW" altLang="en-US" smtClean="0"/>
              <a:pPr/>
              <a:t>2020/3/21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E64EE0C-54B0-47BA-8B9D-6D84A7B30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35839B8-D9A9-45B5-9539-20BDED348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34295-8365-46A9-AB0E-5589F55496E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8181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8510DC9-2684-4D92-98A2-3D6D878FD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45E602E-9FB4-495D-B93C-6D42AA5C83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D96C2F3-AC34-49C7-92DC-5A65EF7A36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141C98BC-D20E-4115-8280-F1957DC34D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D8F1E031-C1B4-42F8-9E27-2D68074FBD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07290FBF-86B3-411E-B0E1-992226437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6CA4D-78B2-489B-8775-FBADBAFDC01F}" type="datetimeFigureOut">
              <a:rPr lang="zh-TW" altLang="en-US" smtClean="0"/>
              <a:pPr/>
              <a:t>2020/3/21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121A937E-F771-44FE-82B9-50E722B81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02CBFF5C-4947-4268-A5E7-84A398104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34295-8365-46A9-AB0E-5589F55496E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1405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10FA374-CF63-402C-BA61-67F6AD38C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48413E2C-6267-4F28-B083-D2145C041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6CA4D-78B2-489B-8775-FBADBAFDC01F}" type="datetimeFigureOut">
              <a:rPr lang="zh-TW" altLang="en-US" smtClean="0"/>
              <a:pPr/>
              <a:t>2020/3/21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51F5DE08-6D79-426A-9714-DA312C546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D391E48B-3571-43A6-A907-C223EB7FC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34295-8365-46A9-AB0E-5589F55496E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9834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C146234-AA8D-4A8D-8ED2-0800DA4AF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6CA4D-78B2-489B-8775-FBADBAFDC01F}" type="datetimeFigureOut">
              <a:rPr lang="zh-TW" altLang="en-US" smtClean="0"/>
              <a:pPr/>
              <a:t>2020/3/21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50A12116-C3E1-4F34-8091-BA4F23C42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7DEAB790-C388-4D2C-BE6D-376261EC3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34295-8365-46A9-AB0E-5589F55496E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0585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B0D7B68-20DF-4FF0-8191-825FC2611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CB63F41-C18F-4753-93FA-0501EE07F4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F9934F66-AC86-4A05-98DB-F989FD3197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75345A5-74B7-4A87-AC04-A4648F42A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6CA4D-78B2-489B-8775-FBADBAFDC01F}" type="datetimeFigureOut">
              <a:rPr lang="zh-TW" altLang="en-US" smtClean="0"/>
              <a:pPr/>
              <a:t>2020/3/21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3F2D867-5E17-4A65-A66F-C4906F92E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5F91084-7471-423D-8466-361384392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34295-8365-46A9-AB0E-5589F55496E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2167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B2D5820-3820-449A-B7FB-575A466EE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BBBC17DA-4449-42A9-831A-D941299003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E9CAF234-7C10-41C0-8052-EF4BE57456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2C148CE-1E3E-4C60-9624-3D9331178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6CA4D-78B2-489B-8775-FBADBAFDC01F}" type="datetimeFigureOut">
              <a:rPr lang="zh-TW" altLang="en-US" smtClean="0"/>
              <a:pPr/>
              <a:t>2020/3/21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F25B8C9-6289-428E-976C-17E1C8E70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148EFD-D810-4D80-84F9-8C56BE1C0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34295-8365-46A9-AB0E-5589F55496E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2231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2965AD35-0C30-49CC-91CD-6C85EEF0D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1755A7-BFBE-4A30-99D7-07BFC6560D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A8F89D3-8633-49CE-A5AB-11F2DA6090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56CA4D-78B2-489B-8775-FBADBAFDC01F}" type="datetimeFigureOut">
              <a:rPr lang="zh-TW" altLang="en-US" smtClean="0"/>
              <a:pPr/>
              <a:t>2020/3/21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7167643-E0F3-4985-8E53-803BD0E4B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C96B564-76A5-4BC5-9799-83E3FC6F7D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B34295-8365-46A9-AB0E-5589F55496E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8017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>
            <a:extLst>
              <a:ext uri="{FF2B5EF4-FFF2-40B4-BE49-F238E27FC236}">
                <a16:creationId xmlns:a16="http://schemas.microsoft.com/office/drawing/2014/main" id="{4BA2F9A4-FEAF-4D0A-A0FA-289F2A03E1D5}"/>
              </a:ext>
            </a:extLst>
          </p:cNvPr>
          <p:cNvSpPr>
            <a:spLocks noGrp="1"/>
          </p:cNvSpPr>
          <p:nvPr/>
        </p:nvSpPr>
        <p:spPr>
          <a:xfrm>
            <a:off x="5337516" y="4662173"/>
            <a:ext cx="1516966" cy="8976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4800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運算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17707248-A817-4EB1-BBCA-282226C6F36A}"/>
              </a:ext>
            </a:extLst>
          </p:cNvPr>
          <p:cNvSpPr/>
          <p:nvPr/>
        </p:nvSpPr>
        <p:spPr>
          <a:xfrm>
            <a:off x="3177653" y="1616262"/>
            <a:ext cx="5836693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TW" sz="96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Python</a:t>
            </a:r>
            <a:endParaRPr lang="zh-TW" altLang="en-US" sz="96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482333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概念</a:t>
            </a:r>
            <a:r>
              <a:rPr lang="en-US" altLang="zh-TW" sz="4000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1: </a:t>
            </a:r>
            <a:r>
              <a:rPr lang="zh-TW" altLang="en-US" sz="4000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運算的優先順序，與數學運算是一樣的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跨號優先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乘、除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整數除法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符點除法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與取餘數優先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同一運算式含有數個加與減，由左至右逐一運算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概念</a:t>
            </a:r>
            <a:r>
              <a:rPr lang="en-US" altLang="zh-TW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2:</a:t>
            </a:r>
            <a:r>
              <a:rPr lang="zh-TW" altLang="en-US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 整數除法 </a:t>
            </a:r>
            <a:r>
              <a:rPr lang="en-US" altLang="zh-TW" dirty="0" err="1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vs</a:t>
            </a:r>
            <a:r>
              <a:rPr lang="en-US" altLang="zh-TW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 </a:t>
            </a:r>
            <a:r>
              <a:rPr lang="zh-TW" altLang="en-US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符點除法</a:t>
            </a:r>
          </a:p>
        </p:txBody>
      </p:sp>
      <p:sp>
        <p:nvSpPr>
          <p:cNvPr id="8" name="內容版面配置區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整數除法</a:t>
            </a:r>
            <a:r>
              <a:rPr lang="en-US" altLang="zh-TW" dirty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:</a:t>
            </a:r>
            <a:r>
              <a:rPr lang="zh-TW" altLang="en-US" dirty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 </a:t>
            </a:r>
            <a:r>
              <a:rPr lang="en-US" altLang="zh-TW" b="1" dirty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//</a:t>
            </a:r>
          </a:p>
          <a:p>
            <a:pPr lvl="1"/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以整除結果為準</a:t>
            </a:r>
            <a:endParaRPr lang="en-US" altLang="zh-TW" dirty="0">
              <a:latin typeface="微軟正黑體" pitchFamily="34" charset="-120"/>
              <a:ea typeface="微軟正黑體" pitchFamily="34" charset="-120"/>
            </a:endParaRPr>
          </a:p>
          <a:p>
            <a:pPr lvl="1"/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得到的值必為</a:t>
            </a:r>
            <a:r>
              <a:rPr lang="zh-TW" altLang="en-US" b="1" dirty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整數</a:t>
            </a:r>
            <a:endParaRPr lang="en-US" altLang="zh-TW" b="1" dirty="0">
              <a:solidFill>
                <a:srgbClr val="C00000"/>
              </a:solidFill>
              <a:latin typeface="微軟正黑體" pitchFamily="34" charset="-120"/>
              <a:ea typeface="微軟正黑體" pitchFamily="34" charset="-120"/>
            </a:endParaRPr>
          </a:p>
          <a:p>
            <a:pPr lvl="1"/>
            <a:r>
              <a:rPr lang="zh-TW" altLang="en-US" dirty="0">
                <a:solidFill>
                  <a:schemeClr val="accent6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即結果會是強迫使用 </a:t>
            </a:r>
            <a:r>
              <a:rPr lang="en-US" altLang="zh-TW" b="1" dirty="0" err="1">
                <a:solidFill>
                  <a:schemeClr val="accent6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int</a:t>
            </a:r>
            <a:r>
              <a:rPr lang="en-US" altLang="zh-TW" b="1" dirty="0">
                <a:solidFill>
                  <a:schemeClr val="accent6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() </a:t>
            </a:r>
            <a:r>
              <a:rPr lang="zh-TW" altLang="en-US" dirty="0">
                <a:solidFill>
                  <a:schemeClr val="accent6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轉型後的值</a:t>
            </a:r>
            <a:endParaRPr lang="en-US" altLang="zh-TW" dirty="0">
              <a:solidFill>
                <a:schemeClr val="accent6">
                  <a:lumMod val="5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lvl="1"/>
            <a:r>
              <a:rPr lang="en-US" altLang="zh-TW" dirty="0">
                <a:latin typeface="微軟正黑體" pitchFamily="34" charset="-120"/>
                <a:ea typeface="微軟正黑體" pitchFamily="34" charset="-120"/>
              </a:rPr>
              <a:t>10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 </a:t>
            </a:r>
            <a:r>
              <a:rPr lang="en-US" altLang="zh-TW" dirty="0">
                <a:latin typeface="微軟正黑體" pitchFamily="34" charset="-120"/>
                <a:ea typeface="微軟正黑體" pitchFamily="34" charset="-120"/>
              </a:rPr>
              <a:t>// 3 = 3</a:t>
            </a:r>
          </a:p>
          <a:p>
            <a:pPr>
              <a:buNone/>
            </a:pPr>
            <a:endParaRPr lang="en-US" altLang="zh-TW" b="1" dirty="0">
              <a:solidFill>
                <a:srgbClr val="C00000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dirty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浮點除法</a:t>
            </a:r>
            <a:r>
              <a:rPr lang="en-US" altLang="zh-TW" dirty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:</a:t>
            </a:r>
            <a:r>
              <a:rPr lang="zh-TW" altLang="en-US" dirty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 </a:t>
            </a:r>
            <a:r>
              <a:rPr lang="en-US" altLang="zh-TW" b="1" dirty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/</a:t>
            </a:r>
          </a:p>
          <a:p>
            <a:pPr lvl="1"/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結果以</a:t>
            </a:r>
            <a:r>
              <a:rPr lang="zh-TW" altLang="en-US" b="1" dirty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浮點數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表示</a:t>
            </a:r>
            <a:endParaRPr lang="en-US" altLang="zh-TW" dirty="0">
              <a:latin typeface="微軟正黑體" pitchFamily="34" charset="-120"/>
              <a:ea typeface="微軟正黑體" pitchFamily="34" charset="-120"/>
            </a:endParaRPr>
          </a:p>
          <a:p>
            <a:pPr lvl="1"/>
            <a:r>
              <a:rPr lang="zh-TW" altLang="en-US" dirty="0">
                <a:solidFill>
                  <a:schemeClr val="accent6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即結果會是強迫使用 </a:t>
            </a:r>
            <a:r>
              <a:rPr lang="en-US" altLang="zh-TW" b="1" dirty="0">
                <a:solidFill>
                  <a:schemeClr val="accent6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float() </a:t>
            </a:r>
            <a:r>
              <a:rPr lang="zh-TW" altLang="en-US" dirty="0">
                <a:solidFill>
                  <a:schemeClr val="accent6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轉型後的值</a:t>
            </a:r>
            <a:endParaRPr lang="en-US" altLang="zh-TW" dirty="0">
              <a:solidFill>
                <a:schemeClr val="accent6">
                  <a:lumMod val="5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lvl="1"/>
            <a:r>
              <a:rPr lang="en-US" altLang="zh-TW" dirty="0">
                <a:latin typeface="微軟正黑體" pitchFamily="34" charset="-120"/>
                <a:ea typeface="微軟正黑體" pitchFamily="34" charset="-120"/>
              </a:rPr>
              <a:t>10 / 2 = 5.0</a:t>
            </a:r>
          </a:p>
          <a:p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概念</a:t>
            </a:r>
            <a:r>
              <a:rPr lang="en-US" altLang="zh-TW" dirty="0">
                <a:latin typeface="微軟正黑體" pitchFamily="34" charset="-120"/>
                <a:ea typeface="微軟正黑體" pitchFamily="34" charset="-120"/>
              </a:rPr>
              <a:t>2: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 整數除法 </a:t>
            </a:r>
            <a:r>
              <a:rPr lang="en-US" altLang="zh-TW" dirty="0">
                <a:latin typeface="微軟正黑體" pitchFamily="34" charset="-120"/>
                <a:ea typeface="微軟正黑體" pitchFamily="34" charset="-120"/>
              </a:rPr>
              <a:t>vs 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浮點除法</a:t>
            </a:r>
            <a:endParaRPr lang="zh-TW" altLang="en-US" dirty="0"/>
          </a:p>
        </p:txBody>
      </p:sp>
      <p:sp>
        <p:nvSpPr>
          <p:cNvPr id="4" name="流程圖: 替代處理程序 3"/>
          <p:cNvSpPr/>
          <p:nvPr/>
        </p:nvSpPr>
        <p:spPr>
          <a:xfrm>
            <a:off x="446567" y="1552355"/>
            <a:ext cx="7347098" cy="2402958"/>
          </a:xfrm>
          <a:prstGeom prst="flowChartAlternateProcess">
            <a:avLst/>
          </a:prstGeom>
          <a:solidFill>
            <a:schemeClr val="bg1">
              <a:lumMod val="95000"/>
            </a:schemeClr>
          </a:solidFill>
          <a:ln w="127000" cmpd="thickThin"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TW" sz="2400" dirty="0">
                <a:solidFill>
                  <a:srgbClr val="0000FF"/>
                </a:solidFill>
                <a:latin typeface="Inconsolata" pitchFamily="49" charset="0"/>
                <a:ea typeface="新細明體" pitchFamily="18" charset="-120"/>
                <a:cs typeface="新細明體" pitchFamily="18" charset="-120"/>
              </a:rPr>
              <a:t>print</a:t>
            </a:r>
            <a:r>
              <a:rPr kumimoji="1" lang="en-US" altLang="zh-TW" sz="2400" dirty="0">
                <a:solidFill>
                  <a:srgbClr val="000000"/>
                </a:solidFill>
                <a:latin typeface="Inconsolata" pitchFamily="49" charset="0"/>
                <a:ea typeface="新細明體" pitchFamily="18" charset="-120"/>
                <a:cs typeface="新細明體" pitchFamily="18" charset="-120"/>
              </a:rPr>
              <a:t>(</a:t>
            </a:r>
            <a:r>
              <a:rPr kumimoji="1" lang="en-US" altLang="zh-TW" sz="2400" dirty="0">
                <a:solidFill>
                  <a:srgbClr val="09885A"/>
                </a:solidFill>
                <a:latin typeface="Inconsolata" pitchFamily="49" charset="0"/>
                <a:ea typeface="新細明體" pitchFamily="18" charset="-120"/>
                <a:cs typeface="新細明體" pitchFamily="18" charset="-120"/>
              </a:rPr>
              <a:t>10</a:t>
            </a:r>
            <a:r>
              <a:rPr kumimoji="1" lang="en-US" altLang="zh-TW" sz="2400" dirty="0">
                <a:solidFill>
                  <a:srgbClr val="000000"/>
                </a:solidFill>
                <a:latin typeface="Inconsolata" pitchFamily="49" charset="0"/>
                <a:ea typeface="新細明體" pitchFamily="18" charset="-120"/>
                <a:cs typeface="新細明體" pitchFamily="18" charset="-120"/>
              </a:rPr>
              <a:t> / </a:t>
            </a:r>
            <a:r>
              <a:rPr kumimoji="1" lang="en-US" altLang="zh-TW" sz="2400" dirty="0">
                <a:solidFill>
                  <a:srgbClr val="09885A"/>
                </a:solidFill>
                <a:latin typeface="Inconsolata" pitchFamily="49" charset="0"/>
                <a:ea typeface="新細明體" pitchFamily="18" charset="-120"/>
                <a:cs typeface="新細明體" pitchFamily="18" charset="-120"/>
              </a:rPr>
              <a:t>2</a:t>
            </a:r>
            <a:r>
              <a:rPr kumimoji="1" lang="en-US" altLang="zh-TW" sz="2400" dirty="0">
                <a:solidFill>
                  <a:srgbClr val="000000"/>
                </a:solidFill>
                <a:latin typeface="Inconsolata" pitchFamily="49" charset="0"/>
                <a:ea typeface="新細明體" pitchFamily="18" charset="-120"/>
                <a:cs typeface="新細明體" pitchFamily="18" charset="-120"/>
              </a:rPr>
              <a:t>)</a:t>
            </a:r>
            <a:endParaRPr kumimoji="1" lang="en-US" altLang="zh-TW" sz="1200" dirty="0">
              <a:solidFill>
                <a:schemeClr val="tx1"/>
              </a:solidFill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zh-TW" sz="2400" dirty="0">
                <a:solidFill>
                  <a:srgbClr val="0000FF"/>
                </a:solidFill>
                <a:latin typeface="Inconsolata" pitchFamily="49" charset="0"/>
                <a:ea typeface="新細明體" pitchFamily="18" charset="-120"/>
                <a:cs typeface="新細明體" pitchFamily="18" charset="-120"/>
              </a:rPr>
              <a:t>print</a:t>
            </a:r>
            <a:r>
              <a:rPr kumimoji="1" lang="en-US" altLang="zh-TW" sz="2400" dirty="0">
                <a:solidFill>
                  <a:srgbClr val="000000"/>
                </a:solidFill>
                <a:latin typeface="Inconsolata" pitchFamily="49" charset="0"/>
                <a:ea typeface="新細明體" pitchFamily="18" charset="-120"/>
                <a:cs typeface="新細明體" pitchFamily="18" charset="-120"/>
              </a:rPr>
              <a:t>(</a:t>
            </a:r>
            <a:r>
              <a:rPr kumimoji="1" lang="en-US" altLang="zh-TW" sz="2400" dirty="0">
                <a:solidFill>
                  <a:srgbClr val="09885A"/>
                </a:solidFill>
                <a:latin typeface="Inconsolata" pitchFamily="49" charset="0"/>
                <a:ea typeface="新細明體" pitchFamily="18" charset="-120"/>
                <a:cs typeface="新細明體" pitchFamily="18" charset="-120"/>
              </a:rPr>
              <a:t>10</a:t>
            </a:r>
            <a:r>
              <a:rPr kumimoji="1" lang="en-US" altLang="zh-TW" sz="2400" dirty="0">
                <a:solidFill>
                  <a:srgbClr val="000000"/>
                </a:solidFill>
                <a:latin typeface="Inconsolata" pitchFamily="49" charset="0"/>
                <a:ea typeface="新細明體" pitchFamily="18" charset="-120"/>
                <a:cs typeface="新細明體" pitchFamily="18" charset="-120"/>
              </a:rPr>
              <a:t> / </a:t>
            </a:r>
            <a:r>
              <a:rPr kumimoji="1" lang="en-US" altLang="zh-TW" sz="2400" dirty="0">
                <a:solidFill>
                  <a:srgbClr val="09885A"/>
                </a:solidFill>
                <a:latin typeface="Inconsolata" pitchFamily="49" charset="0"/>
                <a:ea typeface="新細明體" pitchFamily="18" charset="-120"/>
                <a:cs typeface="新細明體" pitchFamily="18" charset="-120"/>
              </a:rPr>
              <a:t>3</a:t>
            </a:r>
            <a:r>
              <a:rPr kumimoji="1" lang="en-US" altLang="zh-TW" sz="2400" dirty="0">
                <a:solidFill>
                  <a:srgbClr val="000000"/>
                </a:solidFill>
                <a:latin typeface="Inconsolata" pitchFamily="49" charset="0"/>
                <a:ea typeface="新細明體" pitchFamily="18" charset="-120"/>
                <a:cs typeface="新細明體" pitchFamily="18" charset="-120"/>
              </a:rPr>
              <a:t>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1" lang="en-US" altLang="zh-TW" sz="1200" dirty="0">
              <a:solidFill>
                <a:schemeClr val="tx1"/>
              </a:solidFill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zh-TW" sz="2400" dirty="0">
                <a:solidFill>
                  <a:srgbClr val="0000FF"/>
                </a:solidFill>
                <a:latin typeface="Inconsolata" pitchFamily="49" charset="0"/>
                <a:ea typeface="新細明體" pitchFamily="18" charset="-120"/>
                <a:cs typeface="新細明體" pitchFamily="18" charset="-120"/>
              </a:rPr>
              <a:t>print</a:t>
            </a:r>
            <a:r>
              <a:rPr kumimoji="1" lang="en-US" altLang="zh-TW" sz="2400" dirty="0">
                <a:solidFill>
                  <a:srgbClr val="000000"/>
                </a:solidFill>
                <a:latin typeface="Inconsolata" pitchFamily="49" charset="0"/>
                <a:ea typeface="新細明體" pitchFamily="18" charset="-120"/>
                <a:cs typeface="新細明體" pitchFamily="18" charset="-120"/>
              </a:rPr>
              <a:t>(</a:t>
            </a:r>
            <a:r>
              <a:rPr kumimoji="1" lang="en-US" altLang="zh-TW" sz="2400" dirty="0">
                <a:solidFill>
                  <a:srgbClr val="09885A"/>
                </a:solidFill>
                <a:latin typeface="Inconsolata" pitchFamily="49" charset="0"/>
                <a:ea typeface="新細明體" pitchFamily="18" charset="-120"/>
                <a:cs typeface="新細明體" pitchFamily="18" charset="-120"/>
              </a:rPr>
              <a:t>10</a:t>
            </a:r>
            <a:r>
              <a:rPr kumimoji="1" lang="en-US" altLang="zh-TW" sz="2400" dirty="0">
                <a:solidFill>
                  <a:srgbClr val="000000"/>
                </a:solidFill>
                <a:latin typeface="Inconsolata" pitchFamily="49" charset="0"/>
                <a:ea typeface="新細明體" pitchFamily="18" charset="-120"/>
                <a:cs typeface="新細明體" pitchFamily="18" charset="-120"/>
              </a:rPr>
              <a:t> // </a:t>
            </a:r>
            <a:r>
              <a:rPr kumimoji="1" lang="en-US" altLang="zh-TW" sz="2400" dirty="0">
                <a:solidFill>
                  <a:srgbClr val="09885A"/>
                </a:solidFill>
                <a:latin typeface="Inconsolata" pitchFamily="49" charset="0"/>
                <a:ea typeface="新細明體" pitchFamily="18" charset="-120"/>
                <a:cs typeface="新細明體" pitchFamily="18" charset="-120"/>
              </a:rPr>
              <a:t>2</a:t>
            </a:r>
            <a:r>
              <a:rPr kumimoji="1" lang="en-US" altLang="zh-TW" sz="2400" dirty="0">
                <a:solidFill>
                  <a:srgbClr val="000000"/>
                </a:solidFill>
                <a:latin typeface="Inconsolata" pitchFamily="49" charset="0"/>
                <a:ea typeface="新細明體" pitchFamily="18" charset="-120"/>
                <a:cs typeface="新細明體" pitchFamily="18" charset="-120"/>
              </a:rPr>
              <a:t>)</a:t>
            </a:r>
            <a:endParaRPr kumimoji="1" lang="en-US" altLang="zh-TW" sz="1200" dirty="0">
              <a:solidFill>
                <a:schemeClr val="tx1"/>
              </a:solidFill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zh-TW" sz="2400" dirty="0">
                <a:solidFill>
                  <a:srgbClr val="0000FF"/>
                </a:solidFill>
                <a:latin typeface="Inconsolata" pitchFamily="49" charset="0"/>
                <a:ea typeface="新細明體" pitchFamily="18" charset="-120"/>
                <a:cs typeface="新細明體" pitchFamily="18" charset="-120"/>
              </a:rPr>
              <a:t>print</a:t>
            </a:r>
            <a:r>
              <a:rPr kumimoji="1" lang="en-US" altLang="zh-TW" sz="2400" dirty="0">
                <a:solidFill>
                  <a:srgbClr val="000000"/>
                </a:solidFill>
                <a:latin typeface="Inconsolata" pitchFamily="49" charset="0"/>
                <a:ea typeface="新細明體" pitchFamily="18" charset="-120"/>
                <a:cs typeface="新細明體" pitchFamily="18" charset="-120"/>
              </a:rPr>
              <a:t>(</a:t>
            </a:r>
            <a:r>
              <a:rPr kumimoji="1" lang="en-US" altLang="zh-TW" sz="2400" dirty="0">
                <a:solidFill>
                  <a:srgbClr val="09885A"/>
                </a:solidFill>
                <a:latin typeface="Inconsolata" pitchFamily="49" charset="0"/>
                <a:ea typeface="新細明體" pitchFamily="18" charset="-120"/>
                <a:cs typeface="新細明體" pitchFamily="18" charset="-120"/>
              </a:rPr>
              <a:t>10</a:t>
            </a:r>
            <a:r>
              <a:rPr kumimoji="1" lang="en-US" altLang="zh-TW" sz="2400" dirty="0">
                <a:solidFill>
                  <a:srgbClr val="000000"/>
                </a:solidFill>
                <a:latin typeface="Inconsolata" pitchFamily="49" charset="0"/>
                <a:ea typeface="新細明體" pitchFamily="18" charset="-120"/>
                <a:cs typeface="新細明體" pitchFamily="18" charset="-120"/>
              </a:rPr>
              <a:t> // </a:t>
            </a:r>
            <a:r>
              <a:rPr kumimoji="1" lang="en-US" altLang="zh-TW" sz="2400" dirty="0">
                <a:solidFill>
                  <a:srgbClr val="09885A"/>
                </a:solidFill>
                <a:latin typeface="Inconsolata" pitchFamily="49" charset="0"/>
                <a:ea typeface="新細明體" pitchFamily="18" charset="-120"/>
                <a:cs typeface="新細明體" pitchFamily="18" charset="-120"/>
              </a:rPr>
              <a:t>3</a:t>
            </a:r>
            <a:r>
              <a:rPr kumimoji="1" lang="en-US" altLang="zh-TW" sz="2400" dirty="0">
                <a:solidFill>
                  <a:srgbClr val="000000"/>
                </a:solidFill>
                <a:latin typeface="Inconsolata" pitchFamily="49" charset="0"/>
                <a:ea typeface="新細明體" pitchFamily="18" charset="-120"/>
                <a:cs typeface="新細明體" pitchFamily="18" charset="-120"/>
              </a:rPr>
              <a:t>)</a:t>
            </a:r>
            <a:endParaRPr kumimoji="1" lang="en-US" altLang="zh-TW" sz="3200" dirty="0">
              <a:solidFill>
                <a:schemeClr val="tx1"/>
              </a:solidFill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pic>
        <p:nvPicPr>
          <p:cNvPr id="5" name="圖片 4" descr="v9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60293" y="3547821"/>
            <a:ext cx="1673214" cy="1403117"/>
          </a:xfrm>
          <a:prstGeom prst="rect">
            <a:avLst/>
          </a:prstGeom>
        </p:spPr>
      </p:pic>
      <p:sp>
        <p:nvSpPr>
          <p:cNvPr id="7" name="右彎箭號 6"/>
          <p:cNvSpPr/>
          <p:nvPr/>
        </p:nvSpPr>
        <p:spPr>
          <a:xfrm rot="5400000">
            <a:off x="7825870" y="2767482"/>
            <a:ext cx="1407022" cy="1351431"/>
          </a:xfrm>
          <a:prstGeom prst="bentArrow">
            <a:avLst>
              <a:gd name="adj1" fmla="val 21066"/>
              <a:gd name="adj2" fmla="val 25000"/>
              <a:gd name="adj3" fmla="val 25000"/>
              <a:gd name="adj4" fmla="val 43750"/>
            </a:avLst>
          </a:prstGeom>
          <a:gradFill flip="none" rotWithShape="0">
            <a:gsLst>
              <a:gs pos="68000">
                <a:schemeClr val="accent2">
                  <a:lumMod val="110000"/>
                  <a:satMod val="105000"/>
                  <a:tint val="67000"/>
                </a:schemeClr>
              </a:gs>
              <a:gs pos="0">
                <a:srgbClr val="D1D1D1">
                  <a:alpha val="89804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8" name="圖片 7" descr="未命名.png"/>
          <p:cNvPicPr>
            <a:picLocks noChangeAspect="1"/>
          </p:cNvPicPr>
          <p:nvPr/>
        </p:nvPicPr>
        <p:blipFill rotWithShape="1">
          <a:blip r:embed="rId3"/>
          <a:srcRect t="19200"/>
          <a:stretch/>
        </p:blipFill>
        <p:spPr>
          <a:xfrm>
            <a:off x="6370095" y="5045264"/>
            <a:ext cx="5001736" cy="1110986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9" name="文字方塊 8"/>
          <p:cNvSpPr txBox="1"/>
          <p:nvPr/>
        </p:nvSpPr>
        <p:spPr>
          <a:xfrm>
            <a:off x="8250743" y="4145193"/>
            <a:ext cx="1249060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zh-TW" altLang="en-US" sz="2000" b="1" dirty="0">
                <a:latin typeface="【微博：暖色君】PP体" pitchFamily="82" charset="-120"/>
                <a:ea typeface="【微博：暖色君】PP体" pitchFamily="82" charset="-120"/>
                <a:cs typeface="【微博：暖色君】PP体" pitchFamily="82" charset="-120"/>
              </a:rPr>
              <a:t>執行結果</a:t>
            </a:r>
          </a:p>
        </p:txBody>
      </p:sp>
      <p:sp>
        <p:nvSpPr>
          <p:cNvPr id="13" name="矩形 12"/>
          <p:cNvSpPr/>
          <p:nvPr/>
        </p:nvSpPr>
        <p:spPr>
          <a:xfrm>
            <a:off x="584791" y="1871330"/>
            <a:ext cx="2413446" cy="83997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>
              <a:solidFill>
                <a:srgbClr val="00B050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577703" y="2821171"/>
            <a:ext cx="2622590" cy="839972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矩形 14"/>
          <p:cNvSpPr/>
          <p:nvPr/>
        </p:nvSpPr>
        <p:spPr>
          <a:xfrm>
            <a:off x="6375992" y="5057552"/>
            <a:ext cx="2576622" cy="556439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矩形 15"/>
          <p:cNvSpPr/>
          <p:nvPr/>
        </p:nvSpPr>
        <p:spPr>
          <a:xfrm>
            <a:off x="6390169" y="5635254"/>
            <a:ext cx="2576622" cy="556439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矩形 16"/>
          <p:cNvSpPr/>
          <p:nvPr/>
        </p:nvSpPr>
        <p:spPr>
          <a:xfrm>
            <a:off x="3260293" y="3043552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>
                <a:solidFill>
                  <a:srgbClr val="00B0F0"/>
                </a:solidFill>
                <a:latin typeface="微軟正黑體" pitchFamily="34" charset="-120"/>
                <a:ea typeface="微軟正黑體" pitchFamily="34" charset="-120"/>
              </a:rPr>
              <a:t>整數除法</a:t>
            </a:r>
            <a:endParaRPr lang="zh-TW" altLang="en-US" dirty="0">
              <a:solidFill>
                <a:srgbClr val="00B0F0"/>
              </a:solidFill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9011760" y="5746529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>
                <a:solidFill>
                  <a:srgbClr val="00B0F0"/>
                </a:solidFill>
                <a:latin typeface="微軟正黑體" pitchFamily="34" charset="-120"/>
                <a:ea typeface="微軟正黑體" pitchFamily="34" charset="-120"/>
              </a:rPr>
              <a:t>整數除法</a:t>
            </a:r>
            <a:endParaRPr lang="zh-TW" altLang="en-US" dirty="0">
              <a:solidFill>
                <a:srgbClr val="00B0F0"/>
              </a:solidFill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3260293" y="2137130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浮點除法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8990492" y="5172371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浮點除法</a:t>
            </a:r>
            <a:endParaRPr lang="zh-TW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概念 </a:t>
            </a:r>
            <a:r>
              <a:rPr lang="en-US" altLang="zh-TW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3:</a:t>
            </a:r>
            <a:r>
              <a:rPr lang="zh-TW" altLang="en-US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 更多的指派運算子</a:t>
            </a:r>
            <a:endParaRPr lang="zh-TW" altLang="en-US" dirty="0">
              <a:solidFill>
                <a:srgbClr val="0070C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還記得</a:t>
            </a:r>
            <a:r>
              <a:rPr lang="zh-TW" altLang="en-US" b="1" dirty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加法運算</a:t>
            </a:r>
            <a:r>
              <a:rPr lang="en-US" altLang="zh-TW" b="1" dirty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(+)</a:t>
            </a:r>
            <a:r>
              <a:rPr lang="zh-TW" altLang="en-US" b="1" dirty="0">
                <a:latin typeface="微軟正黑體" pitchFamily="34" charset="-120"/>
                <a:ea typeface="微軟正黑體" pitchFamily="34" charset="-120"/>
              </a:rPr>
              <a:t>遇上</a:t>
            </a:r>
            <a:r>
              <a:rPr lang="zh-TW" altLang="en-US" b="1" dirty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指派運算子</a:t>
            </a:r>
            <a:r>
              <a:rPr lang="en-US" altLang="zh-TW" b="1" dirty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(=)</a:t>
            </a:r>
            <a:r>
              <a:rPr lang="zh-TW" altLang="en-US" b="1" dirty="0">
                <a:latin typeface="微軟正黑體" pitchFamily="34" charset="-120"/>
                <a:ea typeface="微軟正黑體" pitchFamily="34" charset="-120"/>
              </a:rPr>
              <a:t>變成什麼嗎？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5" name="圖片 4" descr="圖片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1097" y="2222205"/>
            <a:ext cx="9167368" cy="4506715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400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概念 </a:t>
            </a:r>
            <a:r>
              <a:rPr lang="en-US" altLang="zh-TW" sz="4400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3:</a:t>
            </a:r>
            <a:r>
              <a:rPr lang="zh-TW" altLang="en-US" sz="4400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 更多的指派運算子</a:t>
            </a:r>
          </a:p>
        </p:txBody>
      </p:sp>
      <p:sp>
        <p:nvSpPr>
          <p:cNvPr id="8" name="文字版面配置區 7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774742" cy="3811588"/>
          </a:xfrm>
        </p:spPr>
        <p:txBody>
          <a:bodyPr>
            <a:normAutofit/>
          </a:bodyPr>
          <a:lstStyle/>
          <a:p>
            <a:endParaRPr lang="en-US" altLang="zh-TW" sz="2000" dirty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2000" dirty="0">
                <a:latin typeface="微軟正黑體" pitchFamily="34" charset="-120"/>
                <a:ea typeface="微軟正黑體" pitchFamily="34" charset="-120"/>
              </a:rPr>
              <a:t>當其它的</a:t>
            </a:r>
            <a:br>
              <a:rPr lang="en-US" altLang="zh-TW" sz="2000" dirty="0"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2000" b="1" dirty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算數運算子 </a:t>
            </a:r>
            <a:br>
              <a:rPr lang="en-US" altLang="zh-TW" sz="2000" b="1" dirty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</a:br>
            <a:r>
              <a:rPr lang="en-US" altLang="zh-TW" sz="2000" b="1" dirty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en-US" sz="2000" b="1" dirty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Arithmetic Operators</a:t>
            </a:r>
            <a:r>
              <a:rPr lang="en-US" altLang="zh-TW" sz="2000" b="1" dirty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)</a:t>
            </a:r>
            <a:br>
              <a:rPr lang="en-US" altLang="zh-TW" sz="2000" b="1" dirty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2000" dirty="0">
                <a:latin typeface="微軟正黑體" pitchFamily="34" charset="-120"/>
                <a:ea typeface="微軟正黑體" pitchFamily="34" charset="-120"/>
              </a:rPr>
              <a:t>碰上</a:t>
            </a:r>
            <a:br>
              <a:rPr lang="en-US" altLang="zh-TW" sz="2000" dirty="0"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2000" b="1" dirty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指派運算子</a:t>
            </a:r>
            <a:br>
              <a:rPr lang="en-US" altLang="zh-TW" sz="2000" b="1" dirty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</a:br>
            <a:r>
              <a:rPr lang="en-US" altLang="zh-TW" sz="2000" b="1" dirty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en-US" sz="2000" b="1" dirty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Assignment Operators</a:t>
            </a:r>
            <a:r>
              <a:rPr lang="en-US" altLang="zh-TW" sz="2000" b="1" dirty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)</a:t>
            </a:r>
            <a:br>
              <a:rPr lang="en-US" altLang="zh-TW" sz="2000" b="1" dirty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2000" dirty="0">
                <a:latin typeface="微軟正黑體" pitchFamily="34" charset="-120"/>
                <a:ea typeface="微軟正黑體" pitchFamily="34" charset="-120"/>
              </a:rPr>
              <a:t>又會變成什麼呢？</a:t>
            </a:r>
          </a:p>
          <a:p>
            <a:endParaRPr lang="zh-TW" altLang="en-US" sz="2000" dirty="0"/>
          </a:p>
        </p:txBody>
      </p:sp>
      <p:sp>
        <p:nvSpPr>
          <p:cNvPr id="5" name="文字方塊 4"/>
          <p:cNvSpPr txBox="1"/>
          <p:nvPr/>
        </p:nvSpPr>
        <p:spPr>
          <a:xfrm>
            <a:off x="5838148" y="310794"/>
            <a:ext cx="24339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b="1" dirty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算數運算子 </a:t>
            </a:r>
            <a:r>
              <a:rPr lang="en-US" altLang="zh-TW" sz="1600" dirty="0"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en-US" sz="1600" dirty="0">
                <a:latin typeface="微軟正黑體" pitchFamily="34" charset="-120"/>
                <a:ea typeface="微軟正黑體" pitchFamily="34" charset="-120"/>
              </a:rPr>
              <a:t>Arithmetic Operators</a:t>
            </a:r>
            <a:r>
              <a:rPr lang="en-US" altLang="zh-TW" sz="1600" dirty="0">
                <a:latin typeface="微軟正黑體" pitchFamily="34" charset="-120"/>
                <a:ea typeface="微軟正黑體" pitchFamily="34" charset="-120"/>
              </a:rPr>
              <a:t>)</a:t>
            </a:r>
            <a:endParaRPr lang="zh-TW" altLang="en-US" sz="2400" dirty="0"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11" name="內容版面配置區 10" descr="圖片2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15357" y="790597"/>
            <a:ext cx="7423483" cy="5772430"/>
          </a:xfrm>
        </p:spPr>
      </p:pic>
      <p:sp>
        <p:nvSpPr>
          <p:cNvPr id="6" name="文字方塊 5"/>
          <p:cNvSpPr txBox="1"/>
          <p:nvPr/>
        </p:nvSpPr>
        <p:spPr>
          <a:xfrm>
            <a:off x="5497030" y="6119336"/>
            <a:ext cx="29877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TW" altLang="en-US" sz="2400" b="1" dirty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指派運算子</a:t>
            </a:r>
            <a:endParaRPr lang="en-US" altLang="zh-TW" sz="2400" b="1">
              <a:solidFill>
                <a:srgbClr val="C00000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r"/>
            <a:r>
              <a:rPr lang="en-US" altLang="zh-TW"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en-US" dirty="0">
                <a:latin typeface="微軟正黑體" pitchFamily="34" charset="-120"/>
                <a:ea typeface="微軟正黑體" pitchFamily="34" charset="-120"/>
              </a:rPr>
              <a:t>Assignment Operators</a:t>
            </a:r>
            <a:r>
              <a:rPr lang="en-US" altLang="zh-TW" dirty="0">
                <a:latin typeface="微軟正黑體" pitchFamily="34" charset="-120"/>
                <a:ea typeface="微軟正黑體" pitchFamily="34" charset="-120"/>
              </a:rPr>
              <a:t>)</a:t>
            </a:r>
            <a:endParaRPr lang="zh-TW" altLang="en-US" sz="2400" dirty="0"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概念 </a:t>
            </a:r>
            <a:r>
              <a:rPr lang="en-US" altLang="zh-TW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3:</a:t>
            </a:r>
            <a:r>
              <a:rPr lang="zh-TW" altLang="en-US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 更多的指派運算子</a:t>
            </a:r>
            <a:endParaRPr lang="zh-TW" altLang="en-US" dirty="0">
              <a:solidFill>
                <a:srgbClr val="0070C0"/>
              </a:solidFill>
            </a:endParaRPr>
          </a:p>
        </p:txBody>
      </p:sp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0A67B2D7-720F-40DE-9606-A15B63D953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6293455"/>
              </p:ext>
            </p:extLst>
          </p:nvPr>
        </p:nvGraphicFramePr>
        <p:xfrm>
          <a:off x="297720" y="1531477"/>
          <a:ext cx="4327444" cy="4725842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947771">
                  <a:extLst>
                    <a:ext uri="{9D8B030D-6E8A-4147-A177-3AD203B41FA5}">
                      <a16:colId xmlns:a16="http://schemas.microsoft.com/office/drawing/2014/main" val="2822574142"/>
                    </a:ext>
                  </a:extLst>
                </a:gridCol>
                <a:gridCol w="23796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9806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微軟正黑體" pitchFamily="34" charset="-120"/>
                          <a:ea typeface="微軟正黑體" pitchFamily="34" charset="-120"/>
                        </a:rPr>
                        <a:t>算數運算子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>
                          <a:latin typeface="微軟正黑體" pitchFamily="34" charset="-120"/>
                          <a:ea typeface="微軟正黑體" pitchFamily="34" charset="-120"/>
                        </a:rPr>
                        <a:t>用法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94201984"/>
                  </a:ext>
                </a:extLst>
              </a:tr>
              <a:tr h="609806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latin typeface="微軟正黑體" pitchFamily="34" charset="-120"/>
                          <a:ea typeface="微軟正黑體" pitchFamily="34" charset="-120"/>
                        </a:rPr>
                        <a:t>+</a:t>
                      </a:r>
                      <a:endParaRPr lang="zh-TW" altLang="en-US" sz="2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>
                          <a:latin typeface="微軟正黑體" pitchFamily="34" charset="-120"/>
                          <a:ea typeface="微軟正黑體" pitchFamily="34" charset="-120"/>
                        </a:rPr>
                        <a:t>x = x + y</a:t>
                      </a:r>
                      <a:endParaRPr lang="zh-TW" altLang="en-US" sz="24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30605247"/>
                  </a:ext>
                </a:extLst>
              </a:tr>
              <a:tr h="609806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latin typeface="微軟正黑體" pitchFamily="34" charset="-120"/>
                          <a:ea typeface="微軟正黑體" pitchFamily="34" charset="-120"/>
                        </a:rPr>
                        <a:t>-</a:t>
                      </a:r>
                      <a:endParaRPr lang="zh-TW" altLang="en-US" sz="2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>
                          <a:latin typeface="微軟正黑體" pitchFamily="34" charset="-120"/>
                          <a:ea typeface="微軟正黑體" pitchFamily="34" charset="-120"/>
                        </a:rPr>
                        <a:t>x = x – y</a:t>
                      </a:r>
                      <a:endParaRPr lang="zh-TW" altLang="en-US" sz="24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54801738"/>
                  </a:ext>
                </a:extLst>
              </a:tr>
              <a:tr h="609806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latin typeface="微軟正黑體" pitchFamily="34" charset="-120"/>
                          <a:ea typeface="微軟正黑體" pitchFamily="34" charset="-120"/>
                        </a:rPr>
                        <a:t>*</a:t>
                      </a:r>
                      <a:endParaRPr lang="zh-TW" altLang="en-US" sz="2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>
                          <a:latin typeface="微軟正黑體" pitchFamily="34" charset="-120"/>
                          <a:ea typeface="微軟正黑體" pitchFamily="34" charset="-120"/>
                        </a:rPr>
                        <a:t>x = x * y</a:t>
                      </a:r>
                      <a:endParaRPr lang="zh-TW" altLang="en-US" sz="24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4810240"/>
                  </a:ext>
                </a:extLst>
              </a:tr>
              <a:tr h="609806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latin typeface="微軟正黑體" pitchFamily="34" charset="-120"/>
                          <a:ea typeface="微軟正黑體" pitchFamily="34" charset="-120"/>
                        </a:rPr>
                        <a:t>/</a:t>
                      </a:r>
                      <a:endParaRPr lang="zh-TW" altLang="en-US" sz="2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>
                          <a:latin typeface="微軟正黑體" pitchFamily="34" charset="-120"/>
                          <a:ea typeface="微軟正黑體" pitchFamily="34" charset="-120"/>
                        </a:rPr>
                        <a:t>x = x / y</a:t>
                      </a:r>
                      <a:endParaRPr lang="zh-TW" altLang="en-US" sz="24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6050940"/>
                  </a:ext>
                </a:extLst>
              </a:tr>
              <a:tr h="609806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%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>
                          <a:latin typeface="微軟正黑體" pitchFamily="34" charset="-120"/>
                          <a:ea typeface="微軟正黑體" pitchFamily="34" charset="-120"/>
                        </a:rPr>
                        <a:t>x = x % y</a:t>
                      </a:r>
                      <a:endParaRPr lang="zh-TW" altLang="en-US" sz="24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643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**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>
                          <a:latin typeface="微軟正黑體" pitchFamily="34" charset="-120"/>
                          <a:ea typeface="微軟正黑體" pitchFamily="34" charset="-120"/>
                        </a:rPr>
                        <a:t>x =x ** y</a:t>
                      </a:r>
                      <a:endParaRPr lang="zh-TW" altLang="en-US" sz="24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9806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//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>
                          <a:latin typeface="微軟正黑體" pitchFamily="34" charset="-120"/>
                          <a:ea typeface="微軟正黑體" pitchFamily="34" charset="-120"/>
                        </a:rPr>
                        <a:t>x =x //  y</a:t>
                      </a:r>
                      <a:endParaRPr lang="zh-TW" altLang="en-US" sz="24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24017441"/>
                  </a:ext>
                </a:extLst>
              </a:tr>
            </a:tbl>
          </a:graphicData>
        </a:graphic>
      </p:graphicFrame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0A67B2D7-720F-40DE-9606-A15B63D953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8535057"/>
              </p:ext>
            </p:extLst>
          </p:nvPr>
        </p:nvGraphicFramePr>
        <p:xfrm>
          <a:off x="6996224" y="1577552"/>
          <a:ext cx="4769328" cy="4725842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2146662">
                  <a:extLst>
                    <a:ext uri="{9D8B030D-6E8A-4147-A177-3AD203B41FA5}">
                      <a16:colId xmlns:a16="http://schemas.microsoft.com/office/drawing/2014/main" val="2822574142"/>
                    </a:ext>
                  </a:extLst>
                </a:gridCol>
                <a:gridCol w="26226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9806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微軟正黑體" pitchFamily="34" charset="-120"/>
                          <a:ea typeface="微軟正黑體" pitchFamily="34" charset="-120"/>
                        </a:rPr>
                        <a:t>指派運算子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>
                          <a:latin typeface="微軟正黑體" pitchFamily="34" charset="-120"/>
                          <a:ea typeface="微軟正黑體" pitchFamily="34" charset="-120"/>
                        </a:rPr>
                        <a:t>用法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94201984"/>
                  </a:ext>
                </a:extLst>
              </a:tr>
              <a:tr h="609806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/>
                        <a:t>+=</a:t>
                      </a:r>
                      <a:endParaRPr lang="zh-TW" altLang="en-US" sz="2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>
                          <a:latin typeface="微軟正黑體" pitchFamily="34" charset="-120"/>
                          <a:ea typeface="微軟正黑體" pitchFamily="34" charset="-120"/>
                        </a:rPr>
                        <a:t>x+= y</a:t>
                      </a:r>
                      <a:endParaRPr lang="zh-TW" altLang="en-US" sz="24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30605247"/>
                  </a:ext>
                </a:extLst>
              </a:tr>
              <a:tr h="609806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/>
                        <a:t>-=</a:t>
                      </a:r>
                      <a:endParaRPr lang="zh-TW" altLang="en-US" sz="2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/>
                        <a:t>x -= y</a:t>
                      </a:r>
                      <a:endParaRPr lang="zh-TW" altLang="en-US" sz="24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54801738"/>
                  </a:ext>
                </a:extLst>
              </a:tr>
              <a:tr h="609806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/>
                        <a:t>*=</a:t>
                      </a:r>
                      <a:endParaRPr lang="zh-TW" altLang="en-US" sz="2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>
                          <a:latin typeface="+mn-lt"/>
                          <a:ea typeface="+mn-ea"/>
                        </a:rPr>
                        <a:t>x *= y</a:t>
                      </a:r>
                      <a:endParaRPr lang="zh-TW" altLang="en-US" sz="24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4810240"/>
                  </a:ext>
                </a:extLst>
              </a:tr>
              <a:tr h="609806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/>
                        <a:t>/=</a:t>
                      </a:r>
                      <a:endParaRPr lang="zh-TW" altLang="en-US" sz="2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/>
                        <a:t>x /= y</a:t>
                      </a:r>
                      <a:endParaRPr lang="zh-TW" altLang="en-US" sz="24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6050940"/>
                  </a:ext>
                </a:extLst>
              </a:tr>
              <a:tr h="609806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/>
                        <a:t>%=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/>
                        <a:t>x %=</a:t>
                      </a:r>
                      <a:r>
                        <a:rPr lang="en-US" altLang="zh-TW" sz="2400" b="1" baseline="0" dirty="0"/>
                        <a:t> </a:t>
                      </a:r>
                      <a:r>
                        <a:rPr lang="en-US" altLang="zh-TW" sz="2400" b="1" dirty="0"/>
                        <a:t>y</a:t>
                      </a:r>
                      <a:endParaRPr lang="zh-TW" altLang="en-US" sz="24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643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/>
                        <a:t>**</a:t>
                      </a:r>
                      <a:r>
                        <a:rPr lang="en-US" altLang="zh-TW" sz="2400" dirty="0"/>
                        <a:t>=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/>
                        <a:t>x **= y</a:t>
                      </a:r>
                      <a:endParaRPr lang="zh-TW" altLang="en-US" sz="24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9806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/>
                        <a:t>//=</a:t>
                      </a:r>
                      <a:endParaRPr lang="zh-TW" altLang="en-US" sz="2400" b="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/>
                        <a:t>x //=  y</a:t>
                      </a:r>
                      <a:endParaRPr lang="zh-TW" altLang="en-US" sz="24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24017441"/>
                  </a:ext>
                </a:extLst>
              </a:tr>
            </a:tbl>
          </a:graphicData>
        </a:graphic>
      </p:graphicFrame>
      <p:sp>
        <p:nvSpPr>
          <p:cNvPr id="7" name="向右箭號 6"/>
          <p:cNvSpPr/>
          <p:nvPr/>
        </p:nvSpPr>
        <p:spPr>
          <a:xfrm>
            <a:off x="4901609" y="3211032"/>
            <a:ext cx="1913861" cy="1456661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微軟正黑體" pitchFamily="34" charset="-120"/>
                <a:ea typeface="微軟正黑體" pitchFamily="34" charset="-120"/>
              </a:rPr>
              <a:t>進化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>
            <a:extLst>
              <a:ext uri="{FF2B5EF4-FFF2-40B4-BE49-F238E27FC236}">
                <a16:creationId xmlns:a16="http://schemas.microsoft.com/office/drawing/2014/main" id="{EDECD613-358E-4878-A348-7D38DADFB9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2779" y="643466"/>
            <a:ext cx="5306441" cy="5571067"/>
          </a:xfrm>
          <a:prstGeom prst="rect">
            <a:avLst/>
          </a:prstGeom>
        </p:spPr>
      </p:pic>
      <p:sp>
        <p:nvSpPr>
          <p:cNvPr id="6" name="文字方塊 5">
            <a:extLst>
              <a:ext uri="{FF2B5EF4-FFF2-40B4-BE49-F238E27FC236}">
                <a16:creationId xmlns:a16="http://schemas.microsoft.com/office/drawing/2014/main" id="{087497A6-4D92-4986-9E89-C0A3C07B4501}"/>
              </a:ext>
            </a:extLst>
          </p:cNvPr>
          <p:cNvSpPr txBox="1"/>
          <p:nvPr/>
        </p:nvSpPr>
        <p:spPr>
          <a:xfrm>
            <a:off x="5380154" y="2490951"/>
            <a:ext cx="12105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4000" dirty="0">
                <a:solidFill>
                  <a:schemeClr val="bg1">
                    <a:lumMod val="8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概念</a:t>
            </a:r>
          </a:p>
        </p:txBody>
      </p:sp>
    </p:spTree>
    <p:extLst>
      <p:ext uri="{BB962C8B-B14F-4D97-AF65-F5344CB8AC3E}">
        <p14:creationId xmlns:p14="http://schemas.microsoft.com/office/powerpoint/2010/main" val="1936387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圖片 9" descr="一張含有 物件 的圖片&#10;&#10;描述是以高可信度產生">
            <a:extLst>
              <a:ext uri="{FF2B5EF4-FFF2-40B4-BE49-F238E27FC236}">
                <a16:creationId xmlns:a16="http://schemas.microsoft.com/office/drawing/2014/main" id="{1B5F7605-9B00-4326-8A30-30BB64D8E9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6552" y="118500"/>
            <a:ext cx="8881241" cy="6505517"/>
          </a:xfrm>
          <a:prstGeom prst="rect">
            <a:avLst/>
          </a:prstGeom>
        </p:spPr>
      </p:pic>
      <p:sp>
        <p:nvSpPr>
          <p:cNvPr id="11" name="文字方塊 10">
            <a:extLst>
              <a:ext uri="{FF2B5EF4-FFF2-40B4-BE49-F238E27FC236}">
                <a16:creationId xmlns:a16="http://schemas.microsoft.com/office/drawing/2014/main" id="{8D6D12E9-4618-4394-A85D-C10E910B2651}"/>
              </a:ext>
            </a:extLst>
          </p:cNvPr>
          <p:cNvSpPr txBox="1"/>
          <p:nvPr/>
        </p:nvSpPr>
        <p:spPr>
          <a:xfrm>
            <a:off x="2297995" y="1769508"/>
            <a:ext cx="541686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寫一個程式，</a:t>
            </a:r>
          </a:p>
          <a:p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輸入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個整數</a:t>
            </a:r>
          </a:p>
          <a:p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印出兩數</a:t>
            </a:r>
            <a:r>
              <a:rPr lang="zh-TW" altLang="en-US" sz="24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加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en-US" sz="24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減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en-US" sz="24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乘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en-US" sz="24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除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與</a:t>
            </a:r>
            <a:r>
              <a:rPr lang="zh-TW" altLang="en-US" sz="24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餘數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的結果</a:t>
            </a:r>
          </a:p>
          <a:p>
            <a:endParaRPr lang="zh-TW" altLang="en-US" sz="3600" dirty="0">
              <a:solidFill>
                <a:srgbClr val="C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25438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流程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/>
          <a:srcRect b="4629"/>
          <a:stretch/>
        </p:blipFill>
        <p:spPr>
          <a:xfrm>
            <a:off x="4030837" y="500342"/>
            <a:ext cx="3524206" cy="6043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1181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數學的四則運算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0A67B2D7-720F-40DE-9606-A15B63D953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6293455"/>
              </p:ext>
            </p:extLst>
          </p:nvPr>
        </p:nvGraphicFramePr>
        <p:xfrm>
          <a:off x="3066429" y="1727629"/>
          <a:ext cx="5864920" cy="4109645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2315391">
                  <a:extLst>
                    <a:ext uri="{9D8B030D-6E8A-4147-A177-3AD203B41FA5}">
                      <a16:colId xmlns:a16="http://schemas.microsoft.com/office/drawing/2014/main" val="2822574142"/>
                    </a:ext>
                  </a:extLst>
                </a:gridCol>
                <a:gridCol w="3549529">
                  <a:extLst>
                    <a:ext uri="{9D8B030D-6E8A-4147-A177-3AD203B41FA5}">
                      <a16:colId xmlns:a16="http://schemas.microsoft.com/office/drawing/2014/main" val="842502874"/>
                    </a:ext>
                  </a:extLst>
                </a:gridCol>
              </a:tblGrid>
              <a:tr h="821929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latin typeface="微軟正黑體" pitchFamily="34" charset="-120"/>
                          <a:ea typeface="微軟正黑體" pitchFamily="34" charset="-120"/>
                        </a:rPr>
                        <a:t>符號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latin typeface="微軟正黑體" pitchFamily="34" charset="-120"/>
                          <a:ea typeface="微軟正黑體" pitchFamily="34" charset="-120"/>
                        </a:rPr>
                        <a:t>功能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94201984"/>
                  </a:ext>
                </a:extLst>
              </a:tr>
              <a:tr h="821929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>
                          <a:latin typeface="微軟正黑體" pitchFamily="34" charset="-120"/>
                          <a:ea typeface="微軟正黑體" pitchFamily="34" charset="-120"/>
                        </a:rPr>
                        <a:t>+</a:t>
                      </a:r>
                      <a:endParaRPr lang="zh-TW" altLang="en-US" sz="28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latin typeface="微軟正黑體" pitchFamily="34" charset="-120"/>
                          <a:ea typeface="微軟正黑體" pitchFamily="34" charset="-120"/>
                        </a:rPr>
                        <a:t>加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30605247"/>
                  </a:ext>
                </a:extLst>
              </a:tr>
              <a:tr h="821929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>
                          <a:latin typeface="微軟正黑體" pitchFamily="34" charset="-120"/>
                          <a:ea typeface="微軟正黑體" pitchFamily="34" charset="-120"/>
                        </a:rPr>
                        <a:t>-</a:t>
                      </a:r>
                      <a:endParaRPr lang="zh-TW" altLang="en-US" sz="28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latin typeface="微軟正黑體" pitchFamily="34" charset="-120"/>
                          <a:ea typeface="微軟正黑體" pitchFamily="34" charset="-120"/>
                        </a:rPr>
                        <a:t>減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54801738"/>
                  </a:ext>
                </a:extLst>
              </a:tr>
              <a:tr h="821929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>
                          <a:latin typeface="微軟正黑體" pitchFamily="34" charset="-120"/>
                          <a:ea typeface="微軟正黑體" pitchFamily="34" charset="-120"/>
                        </a:rPr>
                        <a:t>*</a:t>
                      </a:r>
                      <a:endParaRPr lang="zh-TW" altLang="en-US" sz="28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latin typeface="微軟正黑體" pitchFamily="34" charset="-120"/>
                          <a:ea typeface="微軟正黑體" pitchFamily="34" charset="-120"/>
                        </a:rPr>
                        <a:t>乘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4810240"/>
                  </a:ext>
                </a:extLst>
              </a:tr>
              <a:tr h="821929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>
                          <a:latin typeface="微軟正黑體" pitchFamily="34" charset="-120"/>
                          <a:ea typeface="微軟正黑體" pitchFamily="34" charset="-120"/>
                        </a:rPr>
                        <a:t>/</a:t>
                      </a:r>
                      <a:endParaRPr lang="zh-TW" altLang="en-US" sz="28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latin typeface="微軟正黑體" pitchFamily="34" charset="-120"/>
                          <a:ea typeface="微軟正黑體" pitchFamily="34" charset="-120"/>
                        </a:rPr>
                        <a:t>除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605094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Python </a:t>
            </a:r>
            <a:r>
              <a:rPr lang="zh-TW" altLang="en-US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的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?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則運算</a:t>
            </a:r>
            <a:endParaRPr lang="zh-TW" altLang="en-US" dirty="0">
              <a:solidFill>
                <a:srgbClr val="0070C0"/>
              </a:solidFill>
            </a:endParaRPr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0A67B2D7-720F-40DE-9606-A15B63D953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0217923"/>
              </p:ext>
            </p:extLst>
          </p:nvPr>
        </p:nvGraphicFramePr>
        <p:xfrm>
          <a:off x="2938838" y="1663829"/>
          <a:ext cx="5992511" cy="4857679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2365762">
                  <a:extLst>
                    <a:ext uri="{9D8B030D-6E8A-4147-A177-3AD203B41FA5}">
                      <a16:colId xmlns:a16="http://schemas.microsoft.com/office/drawing/2014/main" val="2822574142"/>
                    </a:ext>
                  </a:extLst>
                </a:gridCol>
                <a:gridCol w="3626749">
                  <a:extLst>
                    <a:ext uri="{9D8B030D-6E8A-4147-A177-3AD203B41FA5}">
                      <a16:colId xmlns:a16="http://schemas.microsoft.com/office/drawing/2014/main" val="842502874"/>
                    </a:ext>
                  </a:extLst>
                </a:gridCol>
              </a:tblGrid>
              <a:tr h="609806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latin typeface="微軟正黑體" pitchFamily="34" charset="-120"/>
                          <a:ea typeface="微軟正黑體" pitchFamily="34" charset="-120"/>
                        </a:rPr>
                        <a:t>符號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latin typeface="微軟正黑體" pitchFamily="34" charset="-120"/>
                          <a:ea typeface="微軟正黑體" pitchFamily="34" charset="-120"/>
                        </a:rPr>
                        <a:t>功能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94201984"/>
                  </a:ext>
                </a:extLst>
              </a:tr>
              <a:tr h="609806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>
                          <a:latin typeface="微軟正黑體" pitchFamily="34" charset="-120"/>
                          <a:ea typeface="微軟正黑體" pitchFamily="34" charset="-120"/>
                        </a:rPr>
                        <a:t>+</a:t>
                      </a:r>
                      <a:endParaRPr lang="zh-TW" altLang="en-US" sz="28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latin typeface="微軟正黑體" pitchFamily="34" charset="-120"/>
                          <a:ea typeface="微軟正黑體" pitchFamily="34" charset="-120"/>
                        </a:rPr>
                        <a:t>加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30605247"/>
                  </a:ext>
                </a:extLst>
              </a:tr>
              <a:tr h="609806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>
                          <a:latin typeface="微軟正黑體" pitchFamily="34" charset="-120"/>
                          <a:ea typeface="微軟正黑體" pitchFamily="34" charset="-120"/>
                        </a:rPr>
                        <a:t>-</a:t>
                      </a:r>
                      <a:endParaRPr lang="zh-TW" altLang="en-US" sz="28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latin typeface="微軟正黑體" pitchFamily="34" charset="-120"/>
                          <a:ea typeface="微軟正黑體" pitchFamily="34" charset="-120"/>
                        </a:rPr>
                        <a:t>減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54801738"/>
                  </a:ext>
                </a:extLst>
              </a:tr>
              <a:tr h="609806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>
                          <a:latin typeface="微軟正黑體" pitchFamily="34" charset="-120"/>
                          <a:ea typeface="微軟正黑體" pitchFamily="34" charset="-120"/>
                        </a:rPr>
                        <a:t>*</a:t>
                      </a:r>
                      <a:endParaRPr lang="zh-TW" altLang="en-US" sz="28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latin typeface="微軟正黑體" pitchFamily="34" charset="-120"/>
                          <a:ea typeface="微軟正黑體" pitchFamily="34" charset="-120"/>
                        </a:rPr>
                        <a:t>乘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4810240"/>
                  </a:ext>
                </a:extLst>
              </a:tr>
              <a:tr h="609806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>
                          <a:latin typeface="微軟正黑體" pitchFamily="34" charset="-120"/>
                          <a:ea typeface="微軟正黑體" pitchFamily="34" charset="-120"/>
                        </a:rPr>
                        <a:t>/</a:t>
                      </a:r>
                      <a:endParaRPr lang="zh-TW" altLang="en-US" sz="28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latin typeface="微軟正黑體" pitchFamily="34" charset="-120"/>
                          <a:ea typeface="微軟正黑體" pitchFamily="34" charset="-120"/>
                        </a:rPr>
                        <a:t>浮點除法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6050940"/>
                  </a:ext>
                </a:extLst>
              </a:tr>
              <a:tr h="609806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>
                          <a:solidFill>
                            <a:srgbClr val="C0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%</a:t>
                      </a:r>
                      <a:endParaRPr lang="zh-TW" altLang="en-US" sz="2800" dirty="0">
                        <a:solidFill>
                          <a:srgbClr val="C00000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latin typeface="微軟正黑體" pitchFamily="34" charset="-120"/>
                          <a:ea typeface="微軟正黑體" pitchFamily="34" charset="-120"/>
                        </a:rPr>
                        <a:t>取餘數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9037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/>
                        <a:t>**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latin typeface="微軟正黑體" pitchFamily="34" charset="-120"/>
                          <a:ea typeface="微軟正黑體" pitchFamily="34" charset="-120"/>
                        </a:rPr>
                        <a:t>指數次方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9806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>
                          <a:solidFill>
                            <a:srgbClr val="C0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//</a:t>
                      </a:r>
                      <a:endParaRPr lang="zh-TW" altLang="en-US" sz="2800" dirty="0">
                        <a:solidFill>
                          <a:srgbClr val="C00000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latin typeface="微軟正黑體" pitchFamily="34" charset="-120"/>
                          <a:ea typeface="微軟正黑體" pitchFamily="34" charset="-120"/>
                        </a:rPr>
                        <a:t>整數除法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2401744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Python </a:t>
            </a:r>
            <a:r>
              <a:rPr lang="zh-TW" altLang="en-US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的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7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則運算</a:t>
            </a:r>
            <a:endParaRPr lang="zh-TW" altLang="en-US" dirty="0">
              <a:solidFill>
                <a:srgbClr val="0070C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0A67B2D7-720F-40DE-9606-A15B63D953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4986505"/>
              </p:ext>
            </p:extLst>
          </p:nvPr>
        </p:nvGraphicFramePr>
        <p:xfrm>
          <a:off x="446575" y="1350723"/>
          <a:ext cx="11291776" cy="533503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637414">
                  <a:extLst>
                    <a:ext uri="{9D8B030D-6E8A-4147-A177-3AD203B41FA5}">
                      <a16:colId xmlns:a16="http://schemas.microsoft.com/office/drawing/2014/main" val="2822574142"/>
                    </a:ext>
                  </a:extLst>
                </a:gridCol>
                <a:gridCol w="4104167">
                  <a:extLst>
                    <a:ext uri="{9D8B030D-6E8A-4147-A177-3AD203B41FA5}">
                      <a16:colId xmlns:a16="http://schemas.microsoft.com/office/drawing/2014/main" val="842502874"/>
                    </a:ext>
                  </a:extLst>
                </a:gridCol>
                <a:gridCol w="24585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916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09806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微軟正黑體" pitchFamily="34" charset="-120"/>
                          <a:ea typeface="微軟正黑體" pitchFamily="34" charset="-120"/>
                        </a:rPr>
                        <a:t>符號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微軟正黑體" pitchFamily="34" charset="-120"/>
                          <a:ea typeface="微軟正黑體" pitchFamily="34" charset="-120"/>
                        </a:rPr>
                        <a:t>功能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微軟正黑體" pitchFamily="34" charset="-120"/>
                          <a:ea typeface="微軟正黑體" pitchFamily="34" charset="-120"/>
                        </a:rPr>
                        <a:t>語法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微軟正黑體" pitchFamily="34" charset="-120"/>
                          <a:ea typeface="微軟正黑體" pitchFamily="34" charset="-120"/>
                        </a:rPr>
                        <a:t>實例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94201984"/>
                  </a:ext>
                </a:extLst>
              </a:tr>
              <a:tr h="609806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latin typeface="微軟正黑體" pitchFamily="34" charset="-120"/>
                          <a:ea typeface="微軟正黑體" pitchFamily="34" charset="-120"/>
                        </a:rPr>
                        <a:t>+</a:t>
                      </a:r>
                      <a:endParaRPr lang="zh-TW" altLang="en-US" sz="2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微軟正黑體" pitchFamily="34" charset="-120"/>
                          <a:ea typeface="微軟正黑體" pitchFamily="34" charset="-120"/>
                        </a:rPr>
                        <a:t>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latin typeface="微軟正黑體" pitchFamily="34" charset="-120"/>
                          <a:ea typeface="微軟正黑體" pitchFamily="34" charset="-120"/>
                        </a:rPr>
                        <a:t>x + y</a:t>
                      </a:r>
                      <a:endParaRPr lang="zh-TW" altLang="en-US" sz="2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latin typeface="微軟正黑體" pitchFamily="34" charset="-120"/>
                          <a:ea typeface="微軟正黑體" pitchFamily="34" charset="-120"/>
                        </a:rPr>
                        <a:t>10</a:t>
                      </a:r>
                      <a:r>
                        <a:rPr lang="zh-TW" altLang="en-US" sz="2400" baseline="0" dirty="0">
                          <a:latin typeface="微軟正黑體" pitchFamily="34" charset="-120"/>
                          <a:ea typeface="微軟正黑體" pitchFamily="34" charset="-120"/>
                        </a:rPr>
                        <a:t> </a:t>
                      </a:r>
                      <a:r>
                        <a:rPr lang="en-US" altLang="zh-TW" sz="2400" baseline="0" dirty="0">
                          <a:latin typeface="微軟正黑體" pitchFamily="34" charset="-120"/>
                          <a:ea typeface="微軟正黑體" pitchFamily="34" charset="-120"/>
                        </a:rPr>
                        <a:t>+</a:t>
                      </a:r>
                      <a:r>
                        <a:rPr lang="zh-TW" altLang="en-US" sz="2400" baseline="0" dirty="0">
                          <a:latin typeface="微軟正黑體" pitchFamily="34" charset="-120"/>
                          <a:ea typeface="微軟正黑體" pitchFamily="34" charset="-120"/>
                        </a:rPr>
                        <a:t> </a:t>
                      </a:r>
                      <a:r>
                        <a:rPr lang="en-US" altLang="zh-TW" sz="2400" baseline="0" dirty="0">
                          <a:latin typeface="微軟正黑體" pitchFamily="34" charset="-120"/>
                          <a:ea typeface="微軟正黑體" pitchFamily="34" charset="-120"/>
                        </a:rPr>
                        <a:t>3</a:t>
                      </a:r>
                      <a:r>
                        <a:rPr lang="zh-TW" altLang="en-US" sz="2400" baseline="0" dirty="0">
                          <a:latin typeface="微軟正黑體" pitchFamily="34" charset="-120"/>
                          <a:ea typeface="微軟正黑體" pitchFamily="34" charset="-120"/>
                        </a:rPr>
                        <a:t> </a:t>
                      </a:r>
                      <a:r>
                        <a:rPr lang="en-US" altLang="zh-TW" sz="2400" baseline="0" dirty="0">
                          <a:latin typeface="微軟正黑體" pitchFamily="34" charset="-120"/>
                          <a:ea typeface="微軟正黑體" pitchFamily="34" charset="-120"/>
                        </a:rPr>
                        <a:t>=</a:t>
                      </a:r>
                      <a:r>
                        <a:rPr lang="zh-TW" altLang="en-US" sz="2400" baseline="0" dirty="0">
                          <a:latin typeface="微軟正黑體" pitchFamily="34" charset="-120"/>
                          <a:ea typeface="微軟正黑體" pitchFamily="34" charset="-120"/>
                        </a:rPr>
                        <a:t> </a:t>
                      </a:r>
                      <a:r>
                        <a:rPr lang="en-US" altLang="zh-TW" sz="2400" baseline="0" dirty="0">
                          <a:latin typeface="微軟正黑體" pitchFamily="34" charset="-120"/>
                          <a:ea typeface="微軟正黑體" pitchFamily="34" charset="-120"/>
                        </a:rPr>
                        <a:t>13</a:t>
                      </a:r>
                      <a:endParaRPr lang="zh-TW" altLang="en-US" sz="2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30605247"/>
                  </a:ext>
                </a:extLst>
              </a:tr>
              <a:tr h="609806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latin typeface="微軟正黑體" pitchFamily="34" charset="-120"/>
                          <a:ea typeface="微軟正黑體" pitchFamily="34" charset="-120"/>
                        </a:rPr>
                        <a:t>-</a:t>
                      </a:r>
                      <a:endParaRPr lang="zh-TW" altLang="en-US" sz="2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微軟正黑體" pitchFamily="34" charset="-120"/>
                          <a:ea typeface="微軟正黑體" pitchFamily="34" charset="-120"/>
                        </a:rPr>
                        <a:t>減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latin typeface="微軟正黑體" pitchFamily="34" charset="-120"/>
                          <a:ea typeface="微軟正黑體" pitchFamily="34" charset="-120"/>
                        </a:rPr>
                        <a:t>x – y</a:t>
                      </a:r>
                      <a:endParaRPr lang="zh-TW" altLang="en-US" sz="2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latin typeface="微軟正黑體" pitchFamily="34" charset="-120"/>
                          <a:ea typeface="微軟正黑體" pitchFamily="34" charset="-120"/>
                        </a:rPr>
                        <a:t>10</a:t>
                      </a:r>
                      <a:r>
                        <a:rPr lang="zh-TW" altLang="en-US" sz="2400" baseline="0" dirty="0">
                          <a:latin typeface="微軟正黑體" pitchFamily="34" charset="-120"/>
                          <a:ea typeface="微軟正黑體" pitchFamily="34" charset="-120"/>
                        </a:rPr>
                        <a:t> </a:t>
                      </a:r>
                      <a:r>
                        <a:rPr lang="en-US" altLang="zh-TW" sz="2400" baseline="0" dirty="0">
                          <a:latin typeface="微軟正黑體" pitchFamily="34" charset="-120"/>
                          <a:ea typeface="微軟正黑體" pitchFamily="34" charset="-120"/>
                        </a:rPr>
                        <a:t>–</a:t>
                      </a:r>
                      <a:r>
                        <a:rPr lang="zh-TW" altLang="en-US" sz="2400" baseline="0" dirty="0">
                          <a:latin typeface="微軟正黑體" pitchFamily="34" charset="-120"/>
                          <a:ea typeface="微軟正黑體" pitchFamily="34" charset="-120"/>
                        </a:rPr>
                        <a:t> </a:t>
                      </a:r>
                      <a:r>
                        <a:rPr lang="en-US" altLang="zh-TW" sz="2400" baseline="0" dirty="0">
                          <a:latin typeface="微軟正黑體" pitchFamily="34" charset="-120"/>
                          <a:ea typeface="微軟正黑體" pitchFamily="34" charset="-120"/>
                        </a:rPr>
                        <a:t>3</a:t>
                      </a:r>
                      <a:r>
                        <a:rPr lang="zh-TW" altLang="en-US" sz="2400" baseline="0" dirty="0">
                          <a:latin typeface="微軟正黑體" pitchFamily="34" charset="-120"/>
                          <a:ea typeface="微軟正黑體" pitchFamily="34" charset="-120"/>
                        </a:rPr>
                        <a:t> </a:t>
                      </a:r>
                      <a:r>
                        <a:rPr lang="en-US" altLang="zh-TW" sz="2400" baseline="0" dirty="0">
                          <a:latin typeface="微軟正黑體" pitchFamily="34" charset="-120"/>
                          <a:ea typeface="微軟正黑體" pitchFamily="34" charset="-120"/>
                        </a:rPr>
                        <a:t>=</a:t>
                      </a:r>
                      <a:r>
                        <a:rPr lang="zh-TW" altLang="en-US" sz="2400" baseline="0" dirty="0">
                          <a:latin typeface="微軟正黑體" pitchFamily="34" charset="-120"/>
                          <a:ea typeface="微軟正黑體" pitchFamily="34" charset="-120"/>
                        </a:rPr>
                        <a:t> </a:t>
                      </a:r>
                      <a:r>
                        <a:rPr lang="en-US" altLang="zh-TW" sz="2400" baseline="0" dirty="0">
                          <a:latin typeface="微軟正黑體" pitchFamily="34" charset="-120"/>
                          <a:ea typeface="微軟正黑體" pitchFamily="34" charset="-120"/>
                        </a:rPr>
                        <a:t>7</a:t>
                      </a:r>
                      <a:endParaRPr lang="zh-TW" altLang="en-US" sz="2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54801738"/>
                  </a:ext>
                </a:extLst>
              </a:tr>
              <a:tr h="609806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latin typeface="微軟正黑體" pitchFamily="34" charset="-120"/>
                          <a:ea typeface="微軟正黑體" pitchFamily="34" charset="-120"/>
                        </a:rPr>
                        <a:t>*</a:t>
                      </a:r>
                      <a:endParaRPr lang="zh-TW" altLang="en-US" sz="2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微軟正黑體" pitchFamily="34" charset="-120"/>
                          <a:ea typeface="微軟正黑體" pitchFamily="34" charset="-120"/>
                        </a:rPr>
                        <a:t>乘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latin typeface="微軟正黑體" pitchFamily="34" charset="-120"/>
                          <a:ea typeface="微軟正黑體" pitchFamily="34" charset="-120"/>
                        </a:rPr>
                        <a:t>x * y</a:t>
                      </a:r>
                      <a:endParaRPr lang="zh-TW" altLang="en-US" sz="2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latin typeface="微軟正黑體" pitchFamily="34" charset="-120"/>
                          <a:ea typeface="微軟正黑體" pitchFamily="34" charset="-120"/>
                        </a:rPr>
                        <a:t>10</a:t>
                      </a:r>
                      <a:r>
                        <a:rPr lang="zh-TW" altLang="en-US" sz="2400" baseline="0" dirty="0">
                          <a:latin typeface="微軟正黑體" pitchFamily="34" charset="-120"/>
                          <a:ea typeface="微軟正黑體" pitchFamily="34" charset="-120"/>
                        </a:rPr>
                        <a:t> * </a:t>
                      </a:r>
                      <a:r>
                        <a:rPr lang="en-US" altLang="zh-TW" sz="2400" baseline="0" dirty="0">
                          <a:latin typeface="微軟正黑體" pitchFamily="34" charset="-120"/>
                          <a:ea typeface="微軟正黑體" pitchFamily="34" charset="-120"/>
                        </a:rPr>
                        <a:t>3</a:t>
                      </a:r>
                      <a:r>
                        <a:rPr lang="zh-TW" altLang="en-US" sz="2400" baseline="0" dirty="0">
                          <a:latin typeface="微軟正黑體" pitchFamily="34" charset="-120"/>
                          <a:ea typeface="微軟正黑體" pitchFamily="34" charset="-120"/>
                        </a:rPr>
                        <a:t> </a:t>
                      </a:r>
                      <a:r>
                        <a:rPr lang="en-US" altLang="zh-TW" sz="2400" baseline="0" dirty="0">
                          <a:latin typeface="微軟正黑體" pitchFamily="34" charset="-120"/>
                          <a:ea typeface="微軟正黑體" pitchFamily="34" charset="-120"/>
                        </a:rPr>
                        <a:t>=</a:t>
                      </a:r>
                      <a:r>
                        <a:rPr lang="zh-TW" altLang="en-US" sz="2400" baseline="0" dirty="0">
                          <a:latin typeface="微軟正黑體" pitchFamily="34" charset="-120"/>
                          <a:ea typeface="微軟正黑體" pitchFamily="34" charset="-120"/>
                        </a:rPr>
                        <a:t> </a:t>
                      </a:r>
                      <a:r>
                        <a:rPr lang="en-US" altLang="zh-TW" sz="2400" baseline="0" dirty="0">
                          <a:latin typeface="微軟正黑體" pitchFamily="34" charset="-120"/>
                          <a:ea typeface="微軟正黑體" pitchFamily="34" charset="-120"/>
                        </a:rPr>
                        <a:t>30</a:t>
                      </a:r>
                      <a:endParaRPr lang="zh-TW" altLang="en-US" sz="2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4810240"/>
                  </a:ext>
                </a:extLst>
              </a:tr>
              <a:tr h="609806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latin typeface="微軟正黑體" pitchFamily="34" charset="-120"/>
                          <a:ea typeface="微軟正黑體" pitchFamily="34" charset="-120"/>
                        </a:rPr>
                        <a:t>/</a:t>
                      </a:r>
                      <a:endParaRPr lang="zh-TW" altLang="en-US" sz="2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微軟正黑體" pitchFamily="34" charset="-120"/>
                          <a:ea typeface="微軟正黑體" pitchFamily="34" charset="-120"/>
                        </a:rPr>
                        <a:t>浮點除法</a:t>
                      </a:r>
                      <a:endParaRPr lang="en-US" altLang="zh-TW" sz="2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(</a:t>
                      </a:r>
                      <a:r>
                        <a:rPr lang="zh-TW" altLang="en-US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強迫使用 </a:t>
                      </a:r>
                      <a:r>
                        <a:rPr lang="en-US" altLang="zh-TW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float() </a:t>
                      </a:r>
                      <a:r>
                        <a:rPr lang="zh-TW" altLang="en-US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轉型</a:t>
                      </a:r>
                      <a:r>
                        <a:rPr lang="en-US" altLang="zh-TW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)</a:t>
                      </a:r>
                      <a:endParaRPr lang="zh-TW" altLang="en-US" sz="20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latin typeface="微軟正黑體" pitchFamily="34" charset="-120"/>
                          <a:ea typeface="微軟正黑體" pitchFamily="34" charset="-120"/>
                        </a:rPr>
                        <a:t>x / y</a:t>
                      </a:r>
                      <a:endParaRPr lang="zh-TW" altLang="en-US" sz="2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latin typeface="微軟正黑體" pitchFamily="34" charset="-120"/>
                          <a:ea typeface="微軟正黑體" pitchFamily="34" charset="-120"/>
                        </a:rPr>
                        <a:t>10</a:t>
                      </a:r>
                      <a:r>
                        <a:rPr lang="zh-TW" altLang="en-US" sz="2400" baseline="0" dirty="0">
                          <a:latin typeface="微軟正黑體" pitchFamily="34" charset="-120"/>
                          <a:ea typeface="微軟正黑體" pitchFamily="34" charset="-120"/>
                        </a:rPr>
                        <a:t> </a:t>
                      </a:r>
                      <a:r>
                        <a:rPr lang="en-US" altLang="zh-TW" sz="2400" baseline="0" dirty="0">
                          <a:latin typeface="微軟正黑體" pitchFamily="34" charset="-120"/>
                          <a:ea typeface="微軟正黑體" pitchFamily="34" charset="-120"/>
                        </a:rPr>
                        <a:t>/</a:t>
                      </a:r>
                      <a:r>
                        <a:rPr lang="zh-TW" altLang="en-US" sz="2400" baseline="0" dirty="0">
                          <a:latin typeface="微軟正黑體" pitchFamily="34" charset="-120"/>
                          <a:ea typeface="微軟正黑體" pitchFamily="34" charset="-120"/>
                        </a:rPr>
                        <a:t> </a:t>
                      </a:r>
                      <a:r>
                        <a:rPr lang="en-US" altLang="zh-TW" sz="2400" baseline="0" dirty="0">
                          <a:latin typeface="微軟正黑體" pitchFamily="34" charset="-120"/>
                          <a:ea typeface="微軟正黑體" pitchFamily="34" charset="-120"/>
                        </a:rPr>
                        <a:t>3</a:t>
                      </a:r>
                      <a:r>
                        <a:rPr lang="zh-TW" altLang="en-US" sz="2400" baseline="0" dirty="0">
                          <a:latin typeface="微軟正黑體" pitchFamily="34" charset="-120"/>
                          <a:ea typeface="微軟正黑體" pitchFamily="34" charset="-120"/>
                        </a:rPr>
                        <a:t> </a:t>
                      </a:r>
                      <a:r>
                        <a:rPr lang="en-US" altLang="zh-TW" sz="2400" baseline="0" dirty="0">
                          <a:latin typeface="微軟正黑體" pitchFamily="34" charset="-120"/>
                          <a:ea typeface="微軟正黑體" pitchFamily="34" charset="-120"/>
                        </a:rPr>
                        <a:t>=</a:t>
                      </a:r>
                      <a:r>
                        <a:rPr lang="zh-TW" altLang="en-US" sz="2400" baseline="0" dirty="0">
                          <a:latin typeface="微軟正黑體" pitchFamily="34" charset="-120"/>
                          <a:ea typeface="微軟正黑體" pitchFamily="34" charset="-120"/>
                        </a:rPr>
                        <a:t> </a:t>
                      </a:r>
                      <a:r>
                        <a:rPr lang="en-US" altLang="zh-TW" sz="2400" baseline="0" dirty="0">
                          <a:latin typeface="微軟正黑體" pitchFamily="34" charset="-120"/>
                          <a:ea typeface="微軟正黑體" pitchFamily="34" charset="-120"/>
                        </a:rPr>
                        <a:t>3.333</a:t>
                      </a:r>
                      <a:endParaRPr lang="zh-TW" altLang="en-US" sz="2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6050940"/>
                  </a:ext>
                </a:extLst>
              </a:tr>
              <a:tr h="609806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>
                          <a:solidFill>
                            <a:srgbClr val="C0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%</a:t>
                      </a:r>
                      <a:endParaRPr lang="zh-TW" altLang="en-US" sz="2400" b="1" dirty="0">
                        <a:solidFill>
                          <a:srgbClr val="C00000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微軟正黑體" pitchFamily="34" charset="-120"/>
                          <a:ea typeface="微軟正黑體" pitchFamily="34" charset="-120"/>
                        </a:rPr>
                        <a:t>取餘數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latin typeface="微軟正黑體" pitchFamily="34" charset="-120"/>
                          <a:ea typeface="微軟正黑體" pitchFamily="34" charset="-120"/>
                        </a:rPr>
                        <a:t>x % y</a:t>
                      </a:r>
                      <a:endParaRPr lang="zh-TW" altLang="en-US" sz="2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latin typeface="微軟正黑體" pitchFamily="34" charset="-120"/>
                          <a:ea typeface="微軟正黑體" pitchFamily="34" charset="-120"/>
                        </a:rPr>
                        <a:t>10</a:t>
                      </a:r>
                      <a:r>
                        <a:rPr lang="zh-TW" altLang="en-US" sz="2400" dirty="0">
                          <a:latin typeface="微軟正黑體" pitchFamily="34" charset="-120"/>
                          <a:ea typeface="微軟正黑體" pitchFamily="34" charset="-120"/>
                        </a:rPr>
                        <a:t> </a:t>
                      </a:r>
                      <a:r>
                        <a:rPr lang="en-US" altLang="zh-TW" sz="2400" dirty="0">
                          <a:latin typeface="微軟正黑體" pitchFamily="34" charset="-120"/>
                          <a:ea typeface="微軟正黑體" pitchFamily="34" charset="-120"/>
                        </a:rPr>
                        <a:t>%</a:t>
                      </a:r>
                      <a:r>
                        <a:rPr lang="zh-TW" altLang="en-US" sz="2400" dirty="0">
                          <a:latin typeface="微軟正黑體" pitchFamily="34" charset="-120"/>
                          <a:ea typeface="微軟正黑體" pitchFamily="34" charset="-120"/>
                        </a:rPr>
                        <a:t> </a:t>
                      </a:r>
                      <a:r>
                        <a:rPr lang="en-US" altLang="zh-TW" sz="2400" dirty="0">
                          <a:latin typeface="微軟正黑體" pitchFamily="34" charset="-120"/>
                          <a:ea typeface="微軟正黑體" pitchFamily="34" charset="-120"/>
                        </a:rPr>
                        <a:t>3</a:t>
                      </a:r>
                      <a:r>
                        <a:rPr lang="zh-TW" altLang="en-US" sz="2400" dirty="0">
                          <a:latin typeface="微軟正黑體" pitchFamily="34" charset="-120"/>
                          <a:ea typeface="微軟正黑體" pitchFamily="34" charset="-120"/>
                        </a:rPr>
                        <a:t> </a:t>
                      </a:r>
                      <a:r>
                        <a:rPr lang="en-US" altLang="zh-TW" sz="2400" dirty="0">
                          <a:latin typeface="微軟正黑體" pitchFamily="34" charset="-120"/>
                          <a:ea typeface="微軟正黑體" pitchFamily="34" charset="-120"/>
                        </a:rPr>
                        <a:t>=</a:t>
                      </a:r>
                      <a:r>
                        <a:rPr lang="zh-TW" altLang="en-US" sz="2400" dirty="0">
                          <a:latin typeface="微軟正黑體" pitchFamily="34" charset="-120"/>
                          <a:ea typeface="微軟正黑體" pitchFamily="34" charset="-120"/>
                        </a:rPr>
                        <a:t> </a:t>
                      </a:r>
                      <a:r>
                        <a:rPr lang="en-US" altLang="zh-TW" sz="2400" dirty="0">
                          <a:latin typeface="微軟正黑體" pitchFamily="34" charset="-120"/>
                          <a:ea typeface="微軟正黑體" pitchFamily="34" charset="-120"/>
                        </a:rPr>
                        <a:t>1</a:t>
                      </a:r>
                      <a:endParaRPr lang="zh-TW" altLang="en-US" sz="2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643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>
                          <a:solidFill>
                            <a:srgbClr val="C0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**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微軟正黑體" pitchFamily="34" charset="-120"/>
                          <a:ea typeface="微軟正黑體" pitchFamily="34" charset="-120"/>
                        </a:rPr>
                        <a:t>指數次方</a:t>
                      </a:r>
                      <a:endParaRPr lang="en-US" altLang="zh-TW" sz="2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algn="ctr"/>
                      <a:r>
                        <a:rPr lang="en-US" altLang="zh-TW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(x </a:t>
                      </a:r>
                      <a:r>
                        <a:rPr lang="zh-TW" altLang="en-US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的 </a:t>
                      </a:r>
                      <a:r>
                        <a:rPr lang="en-US" altLang="zh-TW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y </a:t>
                      </a:r>
                      <a:r>
                        <a:rPr lang="zh-TW" altLang="en-US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次方 </a:t>
                      </a:r>
                      <a:r>
                        <a:rPr lang="en-US" altLang="zh-TW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=</a:t>
                      </a:r>
                      <a:r>
                        <a:rPr lang="zh-TW" altLang="en-US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 </a:t>
                      </a:r>
                      <a:r>
                        <a:rPr lang="en-US" altLang="zh-TW" sz="20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x</a:t>
                      </a:r>
                      <a:r>
                        <a:rPr lang="en-US" altLang="zh-TW" sz="2000" baseline="300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y</a:t>
                      </a:r>
                      <a:r>
                        <a:rPr lang="en-US" altLang="zh-TW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)</a:t>
                      </a:r>
                      <a:endParaRPr lang="zh-TW" altLang="en-US" sz="20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latin typeface="微軟正黑體" pitchFamily="34" charset="-120"/>
                          <a:ea typeface="微軟正黑體" pitchFamily="34" charset="-120"/>
                        </a:rPr>
                        <a:t>X ** y</a:t>
                      </a:r>
                      <a:endParaRPr lang="zh-TW" altLang="en-US" sz="2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latin typeface="微軟正黑體" pitchFamily="34" charset="-120"/>
                          <a:ea typeface="微軟正黑體" pitchFamily="34" charset="-120"/>
                        </a:rPr>
                        <a:t>10</a:t>
                      </a:r>
                      <a:r>
                        <a:rPr lang="en-US" altLang="zh-TW" sz="2400" baseline="0" dirty="0">
                          <a:latin typeface="微軟正黑體" pitchFamily="34" charset="-120"/>
                          <a:ea typeface="微軟正黑體" pitchFamily="34" charset="-120"/>
                        </a:rPr>
                        <a:t> </a:t>
                      </a:r>
                      <a:r>
                        <a:rPr lang="zh-TW" altLang="en-US" sz="2400" baseline="0">
                          <a:latin typeface="微軟正黑體" pitchFamily="34" charset="-120"/>
                          <a:ea typeface="微軟正黑體" pitchFamily="34" charset="-120"/>
                        </a:rPr>
                        <a:t>**</a:t>
                      </a:r>
                      <a:r>
                        <a:rPr lang="en-US" altLang="zh-TW" sz="2400" baseline="0">
                          <a:latin typeface="微軟正黑體" pitchFamily="34" charset="-120"/>
                          <a:ea typeface="微軟正黑體" pitchFamily="34" charset="-120"/>
                        </a:rPr>
                        <a:t> </a:t>
                      </a:r>
                      <a:r>
                        <a:rPr lang="en-US" altLang="zh-TW" sz="2400" baseline="0" dirty="0">
                          <a:latin typeface="微軟正黑體" pitchFamily="34" charset="-120"/>
                          <a:ea typeface="微軟正黑體" pitchFamily="34" charset="-120"/>
                        </a:rPr>
                        <a:t>3 = 1000</a:t>
                      </a:r>
                      <a:endParaRPr lang="zh-TW" altLang="en-US" sz="2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9806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>
                          <a:solidFill>
                            <a:srgbClr val="C0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//</a:t>
                      </a:r>
                      <a:endParaRPr lang="zh-TW" altLang="en-US" sz="2400" b="1" dirty="0">
                        <a:solidFill>
                          <a:srgbClr val="C00000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微軟正黑體" pitchFamily="34" charset="-120"/>
                          <a:ea typeface="微軟正黑體" pitchFamily="34" charset="-120"/>
                        </a:rPr>
                        <a:t>整數除法</a:t>
                      </a:r>
                      <a:endParaRPr lang="en-US" altLang="zh-TW" sz="2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algn="ctr"/>
                      <a:r>
                        <a:rPr lang="en-US" altLang="zh-TW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(</a:t>
                      </a:r>
                      <a:r>
                        <a:rPr lang="zh-TW" altLang="en-US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強迫使用 </a:t>
                      </a:r>
                      <a:r>
                        <a:rPr lang="en-US" altLang="zh-TW" sz="20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int</a:t>
                      </a:r>
                      <a:r>
                        <a:rPr lang="en-US" altLang="zh-TW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() </a:t>
                      </a:r>
                      <a:r>
                        <a:rPr lang="zh-TW" altLang="en-US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轉型</a:t>
                      </a:r>
                      <a:r>
                        <a:rPr lang="en-US" altLang="zh-TW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)</a:t>
                      </a:r>
                      <a:endParaRPr lang="zh-TW" altLang="en-US" sz="20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latin typeface="微軟正黑體" pitchFamily="34" charset="-120"/>
                          <a:ea typeface="微軟正黑體" pitchFamily="34" charset="-120"/>
                        </a:rPr>
                        <a:t>x  //  y</a:t>
                      </a:r>
                      <a:endParaRPr lang="zh-TW" altLang="en-US" sz="2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latin typeface="微軟正黑體" pitchFamily="34" charset="-120"/>
                          <a:ea typeface="微軟正黑體" pitchFamily="34" charset="-120"/>
                        </a:rPr>
                        <a:t>10</a:t>
                      </a:r>
                      <a:r>
                        <a:rPr lang="en-US" altLang="zh-TW" sz="2400" baseline="0" dirty="0">
                          <a:latin typeface="微軟正黑體" pitchFamily="34" charset="-120"/>
                          <a:ea typeface="微軟正黑體" pitchFamily="34" charset="-120"/>
                        </a:rPr>
                        <a:t> // 3  = 3</a:t>
                      </a:r>
                      <a:endParaRPr lang="zh-TW" altLang="en-US" sz="2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2401744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Python </a:t>
            </a:r>
            <a:r>
              <a:rPr lang="zh-TW" altLang="en-US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的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7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則運算</a:t>
            </a:r>
            <a:endParaRPr lang="zh-TW" altLang="en-US" dirty="0">
              <a:solidFill>
                <a:srgbClr val="0070C0"/>
              </a:solidFill>
            </a:endParaRP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0A67B2D7-720F-40DE-9606-A15B63D953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6293455"/>
              </p:ext>
            </p:extLst>
          </p:nvPr>
        </p:nvGraphicFramePr>
        <p:xfrm>
          <a:off x="1945766" y="1712230"/>
          <a:ext cx="1637414" cy="4725842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637414">
                  <a:extLst>
                    <a:ext uri="{9D8B030D-6E8A-4147-A177-3AD203B41FA5}">
                      <a16:colId xmlns:a16="http://schemas.microsoft.com/office/drawing/2014/main" val="2822574142"/>
                    </a:ext>
                  </a:extLst>
                </a:gridCol>
              </a:tblGrid>
              <a:tr h="609806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微軟正黑體" pitchFamily="34" charset="-120"/>
                          <a:ea typeface="微軟正黑體" pitchFamily="34" charset="-120"/>
                        </a:rPr>
                        <a:t>符號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94201984"/>
                  </a:ext>
                </a:extLst>
              </a:tr>
              <a:tr h="609806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latin typeface="微軟正黑體" pitchFamily="34" charset="-120"/>
                          <a:ea typeface="微軟正黑體" pitchFamily="34" charset="-120"/>
                        </a:rPr>
                        <a:t>+</a:t>
                      </a:r>
                      <a:endParaRPr lang="zh-TW" altLang="en-US" sz="2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30605247"/>
                  </a:ext>
                </a:extLst>
              </a:tr>
              <a:tr h="609806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latin typeface="微軟正黑體" pitchFamily="34" charset="-120"/>
                          <a:ea typeface="微軟正黑體" pitchFamily="34" charset="-120"/>
                        </a:rPr>
                        <a:t>-</a:t>
                      </a:r>
                      <a:endParaRPr lang="zh-TW" altLang="en-US" sz="2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54801738"/>
                  </a:ext>
                </a:extLst>
              </a:tr>
              <a:tr h="609806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latin typeface="微軟正黑體" pitchFamily="34" charset="-120"/>
                          <a:ea typeface="微軟正黑體" pitchFamily="34" charset="-120"/>
                        </a:rPr>
                        <a:t>*</a:t>
                      </a:r>
                      <a:endParaRPr lang="zh-TW" altLang="en-US" sz="2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4810240"/>
                  </a:ext>
                </a:extLst>
              </a:tr>
              <a:tr h="609806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latin typeface="微軟正黑體" pitchFamily="34" charset="-120"/>
                          <a:ea typeface="微軟正黑體" pitchFamily="34" charset="-120"/>
                        </a:rPr>
                        <a:t>/</a:t>
                      </a:r>
                      <a:endParaRPr lang="zh-TW" altLang="en-US" sz="2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6050940"/>
                  </a:ext>
                </a:extLst>
              </a:tr>
              <a:tr h="609806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%</a:t>
                      </a:r>
                      <a:endParaRPr lang="zh-TW" altLang="en-US" sz="2400" b="1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643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**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9806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//</a:t>
                      </a:r>
                      <a:endParaRPr lang="zh-TW" altLang="en-US" sz="2400" b="1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24017441"/>
                  </a:ext>
                </a:extLst>
              </a:tr>
            </a:tbl>
          </a:graphicData>
        </a:graphic>
      </p:graphicFrame>
      <p:sp>
        <p:nvSpPr>
          <p:cNvPr id="6" name="流程圖: 替代處理程序 5"/>
          <p:cNvSpPr/>
          <p:nvPr/>
        </p:nvSpPr>
        <p:spPr>
          <a:xfrm>
            <a:off x="4634919" y="2032820"/>
            <a:ext cx="6379284" cy="3291840"/>
          </a:xfrm>
          <a:prstGeom prst="flowChartAlternate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TW" altLang="en-US" sz="2400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這 </a:t>
            </a:r>
            <a:r>
              <a:rPr lang="en-US" altLang="zh-TW" sz="2400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7 </a:t>
            </a:r>
            <a:r>
              <a:rPr lang="zh-TW" altLang="en-US" sz="2400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種運算符號稱為 </a:t>
            </a:r>
            <a:endParaRPr lang="en-US" altLang="zh-TW" sz="2400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sz="2400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3600" b="1" dirty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算數運算子</a:t>
            </a:r>
            <a:endParaRPr lang="en-US" altLang="zh-TW" sz="3600" b="1" dirty="0">
              <a:solidFill>
                <a:srgbClr val="C00000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3600" b="1" dirty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 </a:t>
            </a:r>
            <a:r>
              <a:rPr lang="en-US" altLang="zh-TW" sz="3600" b="1" dirty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en-US" sz="3600" b="1" dirty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Arithmetic Operators</a:t>
            </a:r>
            <a:r>
              <a:rPr lang="en-US" altLang="zh-TW" sz="3600" b="1" dirty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)</a:t>
            </a:r>
            <a:endParaRPr lang="zh-TW" altLang="en-US" sz="3600" b="1" dirty="0">
              <a:solidFill>
                <a:srgbClr val="C00000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7" name="圖片 6" descr="v9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4252" y="4859078"/>
            <a:ext cx="1765005" cy="176500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8283" t="21810" r="29639" b="14561"/>
          <a:stretch>
            <a:fillRect/>
          </a:stretch>
        </p:blipFill>
        <p:spPr bwMode="auto">
          <a:xfrm>
            <a:off x="753036" y="2667896"/>
            <a:ext cx="7175350" cy="279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780</TotalTime>
  <Words>512</Words>
  <Application>Microsoft Office PowerPoint</Application>
  <PresentationFormat>寬螢幕</PresentationFormat>
  <Paragraphs>153</Paragraphs>
  <Slides>15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15</vt:i4>
      </vt:variant>
    </vt:vector>
  </HeadingPairs>
  <TitlesOfParts>
    <vt:vector size="22" baseType="lpstr">
      <vt:lpstr>【微博：暖色君】PP体</vt:lpstr>
      <vt:lpstr>Inconsolata</vt:lpstr>
      <vt:lpstr>微軟正黑體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  <vt:lpstr>流程</vt:lpstr>
      <vt:lpstr>數學的四則運算</vt:lpstr>
      <vt:lpstr>Python 的 ? 則運算</vt:lpstr>
      <vt:lpstr>Python 的 7 則運算</vt:lpstr>
      <vt:lpstr>Python 的 7 則運算</vt:lpstr>
      <vt:lpstr>PowerPoint 簡報</vt:lpstr>
      <vt:lpstr>概念1: 運算的優先順序，與數學運算是一樣的</vt:lpstr>
      <vt:lpstr>概念2: 整數除法 vs 符點除法</vt:lpstr>
      <vt:lpstr>概念2: 整數除法 vs 浮點除法</vt:lpstr>
      <vt:lpstr>概念 3: 更多的指派運算子</vt:lpstr>
      <vt:lpstr>概念 3: 更多的指派運算子</vt:lpstr>
      <vt:lpstr>概念 3: 更多的指派運算子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楊靜怡</dc:creator>
  <cp:lastModifiedBy>靜怡 楊</cp:lastModifiedBy>
  <cp:revision>72</cp:revision>
  <dcterms:created xsi:type="dcterms:W3CDTF">2017-12-11T01:55:25Z</dcterms:created>
  <dcterms:modified xsi:type="dcterms:W3CDTF">2020-03-21T07:50:02Z</dcterms:modified>
</cp:coreProperties>
</file>